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FF9-E9B1-4EA8-8337-C75AC3A07FF8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2CC8-6B60-47D7-9197-93F117BBF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351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FF9-E9B1-4EA8-8337-C75AC3A07FF8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2CC8-6B60-47D7-9197-93F117BBF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14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FF9-E9B1-4EA8-8337-C75AC3A07FF8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2CC8-6B60-47D7-9197-93F117BBF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269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FF9-E9B1-4EA8-8337-C75AC3A07FF8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2CC8-6B60-47D7-9197-93F117BBF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27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FF9-E9B1-4EA8-8337-C75AC3A07FF8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2CC8-6B60-47D7-9197-93F117BBF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36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FF9-E9B1-4EA8-8337-C75AC3A07FF8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2CC8-6B60-47D7-9197-93F117BBF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32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FF9-E9B1-4EA8-8337-C75AC3A07FF8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2CC8-6B60-47D7-9197-93F117BBF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940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FF9-E9B1-4EA8-8337-C75AC3A07FF8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2CC8-6B60-47D7-9197-93F117BBF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61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FF9-E9B1-4EA8-8337-C75AC3A07FF8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2CC8-6B60-47D7-9197-93F117BBF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01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FF9-E9B1-4EA8-8337-C75AC3A07FF8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2CC8-6B60-47D7-9197-93F117BBF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741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3AFF9-E9B1-4EA8-8337-C75AC3A07FF8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E2CC8-6B60-47D7-9197-93F117BBF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47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3AFF9-E9B1-4EA8-8337-C75AC3A07FF8}" type="datetimeFigureOut">
              <a:rPr lang="ru-RU" smtClean="0"/>
              <a:t>06.10.2019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E2CC8-6B60-47D7-9197-93F117BBF6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5792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Оформление списка литературы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2246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Оформление электронных источников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Рекомендации по оформлению списка литературы [Электронный ресурс] / Всероссийский банк учебных материалов; ред. Марфунин Р.М.- Режим доступа: http://referatwork.ru, свободный. (Дата обращения: 16.08.2015 г.). </a:t>
            </a:r>
          </a:p>
          <a:p>
            <a:r>
              <a:rPr lang="ru-RU" dirty="0"/>
              <a:t>Крохин, Е.Е. Реставрация </a:t>
            </a:r>
            <a:r>
              <a:rPr lang="ru-RU" dirty="0" smtClean="0"/>
              <a:t>памятников архитектуры [Электронный ресурс], </a:t>
            </a:r>
            <a:r>
              <a:rPr lang="ru-RU" dirty="0"/>
              <a:t>-http://www.architechos.ru/restovrat.htm - статья в интернете.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4646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Нормативные документы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1. Приказ </a:t>
            </a:r>
            <a:r>
              <a:rPr lang="ru-RU" dirty="0"/>
              <a:t> Федерального агентства по техническому регулированию и метрологии от 28 апреля 2008 г. № 95-ст «Об утверждении национального стандарта Российской Федерации ГОСТ Р 7.0.5-2008 «Система стандартов по информации, библиотечному и издательскому делу». Библиографическая ссылка. Общие требования и правила составления»; </a:t>
            </a:r>
          </a:p>
          <a:p>
            <a:pPr marL="0" indent="0">
              <a:buNone/>
            </a:pPr>
            <a:r>
              <a:rPr lang="ru-RU" dirty="0" smtClean="0"/>
              <a:t>2. ГОСТ </a:t>
            </a:r>
            <a:r>
              <a:rPr lang="ru-RU" dirty="0"/>
              <a:t>7.1-2003. № 332-ст «Библиографическая запись. Библиографическое описание. Общие требования и правила составления», введенным Постановлением Госстандарта РФ от 25 ноября 2003 года.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2199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Общие требования 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733256"/>
          </a:xfrm>
        </p:spPr>
        <p:txBody>
          <a:bodyPr>
            <a:normAutofit fontScale="85000" lnSpcReduction="20000"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фамилия и инициалы автора (</a:t>
            </a:r>
            <a:r>
              <a:rPr lang="ru-RU" sz="3600" b="1" dirty="0" smtClean="0">
                <a:solidFill>
                  <a:srgbClr val="FF0000"/>
                </a:solidFill>
              </a:rPr>
              <a:t>авторов);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точное название;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место издания;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наименование издательства; 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год издания;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количество </a:t>
            </a:r>
            <a:r>
              <a:rPr lang="ru-RU" sz="3600" b="1" dirty="0">
                <a:solidFill>
                  <a:srgbClr val="FF0000"/>
                </a:solidFill>
              </a:rPr>
              <a:t>страниц</a:t>
            </a:r>
            <a:r>
              <a:rPr lang="ru-RU" sz="36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3600" dirty="0"/>
              <a:t>Список использованной литературы составляется в строго приоритетном порядке, начиная с нормативных правовых актов  федерального уровня,  индивидуальных и коллективных монографий, научных статей и т.д.</a:t>
            </a:r>
          </a:p>
          <a:p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40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Оформление нормативно-правовых документов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Нормативно-правовые </a:t>
            </a:r>
            <a:r>
              <a:rPr lang="ru-RU" dirty="0"/>
              <a:t>акты размещаются в списке литературы по юридической силе: ·        </a:t>
            </a:r>
          </a:p>
          <a:p>
            <a:r>
              <a:rPr lang="ru-RU" dirty="0"/>
              <a:t>международные законодательные акты – по хронологии; ·       </a:t>
            </a:r>
          </a:p>
          <a:p>
            <a:r>
              <a:rPr lang="ru-RU" dirty="0" smtClean="0"/>
              <a:t>Конституция </a:t>
            </a:r>
            <a:r>
              <a:rPr lang="ru-RU" dirty="0"/>
              <a:t>РФ; ·       </a:t>
            </a:r>
          </a:p>
          <a:p>
            <a:r>
              <a:rPr lang="ru-RU" dirty="0" smtClean="0"/>
              <a:t>кодексы </a:t>
            </a:r>
            <a:r>
              <a:rPr lang="ru-RU" dirty="0"/>
              <a:t>– по алфавиту; ·        </a:t>
            </a:r>
          </a:p>
          <a:p>
            <a:r>
              <a:rPr lang="ru-RU" dirty="0"/>
              <a:t>законы РФ – по хронологии; ·        </a:t>
            </a:r>
          </a:p>
          <a:p>
            <a:r>
              <a:rPr lang="ru-RU" dirty="0"/>
              <a:t>указы Президента РФ – по хронологии; ·       </a:t>
            </a:r>
          </a:p>
          <a:p>
            <a:r>
              <a:rPr lang="ru-RU" dirty="0"/>
              <a:t>акты Правительства РФ – по хронологии; ·       </a:t>
            </a:r>
          </a:p>
          <a:p>
            <a:r>
              <a:rPr lang="ru-RU" dirty="0"/>
              <a:t>акты министерств и ведомств в последовательности </a:t>
            </a:r>
          </a:p>
          <a:p>
            <a:r>
              <a:rPr lang="ru-RU" dirty="0"/>
              <a:t>– приказы, постановления, положения, инструкции министерства – по алфавиту, акты – по хронологии. ·       </a:t>
            </a:r>
          </a:p>
          <a:p>
            <a:r>
              <a:rPr lang="ru-RU" dirty="0"/>
              <a:t> Законы субъектов РФ; ·        </a:t>
            </a:r>
          </a:p>
          <a:p>
            <a:r>
              <a:rPr lang="ru-RU" dirty="0"/>
              <a:t>Решения иных государственных органов и органов местного самоуправления. Постановления пленумов Верховного Суда РФ и Высшего арбитражного суда РФ включаются в раздел судебной практики.  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3785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Примеры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640960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solidFill>
                  <a:schemeClr val="bg1"/>
                </a:solidFill>
              </a:rPr>
              <a:t>1. </a:t>
            </a:r>
            <a:r>
              <a:rPr lang="ru-RU" sz="2200" dirty="0"/>
              <a:t>  </a:t>
            </a:r>
            <a:r>
              <a:rPr lang="ru-RU" sz="2200" dirty="0">
                <a:solidFill>
                  <a:schemeClr val="bg1"/>
                </a:solidFill>
              </a:rPr>
              <a:t>    «Конституция Российской Федерации» (принята всенародным голосованием 12.12.1993) (с учетом поправок, внесенных Законами РФ о поправках к Конституции РФ от 30.12.2008 N 6-ФКЗ, от 30.12.2008 N 7-ФКЗ, от 05.02.2014 N 2-ФКЗ) // «Собрание законодательства РФ», 14.04.2014, N 15, ст. 1691. </a:t>
            </a:r>
          </a:p>
          <a:p>
            <a:pPr marL="0" indent="0">
              <a:buNone/>
            </a:pPr>
            <a:r>
              <a:rPr lang="ru-RU" sz="2200" dirty="0">
                <a:solidFill>
                  <a:schemeClr val="bg1"/>
                </a:solidFill>
              </a:rPr>
              <a:t>2. «Всеобщая декларация прав человека» (принята Генеральной Ассамблеей ООН 10.12.1948)//«Российская газета», 10.12.1998. </a:t>
            </a:r>
          </a:p>
          <a:p>
            <a:pPr marL="0" indent="0">
              <a:buNone/>
            </a:pPr>
            <a:r>
              <a:rPr lang="ru-RU" sz="2200" dirty="0">
                <a:solidFill>
                  <a:schemeClr val="bg1"/>
                </a:solidFill>
              </a:rPr>
              <a:t>3.       «Гражданский кодекс Российской Федерации» от 30.11.1994 N 51-ФЗ   (ред. от 01.07.2014) // «Собрание законодательства РФ», 13.01.1997, № 2, ст. 198. </a:t>
            </a:r>
            <a:endParaRPr lang="ru-RU" sz="2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200" dirty="0" smtClean="0">
                <a:solidFill>
                  <a:schemeClr val="bg1"/>
                </a:solidFill>
              </a:rPr>
              <a:t>4</a:t>
            </a:r>
            <a:r>
              <a:rPr lang="ru-RU" sz="2200" dirty="0">
                <a:solidFill>
                  <a:schemeClr val="bg1"/>
                </a:solidFill>
              </a:rPr>
              <a:t>.       Приказ МВД России N 776, Минобороны России N 703, ФСБ России N 509, ФСО России N 507, ФТС России N 1820, СВР России N 42, ФСИН России N 535, ФСКН России N 398, СК России N 68 от 27.09.2013 "Об утверждении Инструкции о порядке представления результатов оперативно-розыскной деятельности органу дознания, следователю или в суд" (Зарегистрировано в Минюсте России 05.12.2013 N 30544) // "Российская газета", N 282, 13.12.2013. 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92196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Примеры оформления книг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257800"/>
          </a:xfrm>
        </p:spPr>
        <p:txBody>
          <a:bodyPr>
            <a:normAutofit/>
          </a:bodyPr>
          <a:lstStyle/>
          <a:p>
            <a:r>
              <a:rPr lang="ru-RU" dirty="0" err="1"/>
              <a:t>Жабина</a:t>
            </a:r>
            <a:r>
              <a:rPr lang="ru-RU" dirty="0"/>
              <a:t> С.Г. Основы экономики, менеджмента и маркетинга в общественном питании / С.Г. </a:t>
            </a:r>
            <a:r>
              <a:rPr lang="ru-RU" dirty="0" err="1"/>
              <a:t>Жабина</a:t>
            </a:r>
            <a:r>
              <a:rPr lang="ru-RU" dirty="0"/>
              <a:t>. - М.: Академия, 2016. - 336 с. </a:t>
            </a:r>
          </a:p>
          <a:p>
            <a:r>
              <a:rPr lang="ru-RU" dirty="0"/>
              <a:t>Волков, М.В. Современная экономика/ М.В. Волков, А.В. Сидоров. -  СПб.: Питер, 2016.- 155 с.    </a:t>
            </a:r>
          </a:p>
          <a:p>
            <a:r>
              <a:rPr lang="ru-RU" dirty="0" err="1"/>
              <a:t>Коробкин</a:t>
            </a:r>
            <a:r>
              <a:rPr lang="ru-RU" dirty="0"/>
              <a:t>, М.В. Современная экономика/ М.В. </a:t>
            </a:r>
            <a:r>
              <a:rPr lang="ru-RU" dirty="0" err="1"/>
              <a:t>Коробкин</a:t>
            </a:r>
            <a:r>
              <a:rPr lang="ru-RU" dirty="0"/>
              <a:t> [и </a:t>
            </a:r>
            <a:r>
              <a:rPr lang="ru-RU" dirty="0" err="1"/>
              <a:t>д.р</a:t>
            </a:r>
            <a:r>
              <a:rPr lang="ru-RU" dirty="0"/>
              <a:t>.] -СПб.: Питер, 2014.- 325 с.   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345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Примеры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ru-RU" dirty="0"/>
              <a:t>Волков, М.В. Современная экономика: учебное пособие  / М.В. Волков. - СПб.: Питер, 2014.- 225 с.  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Или если используется общее обозначение материала</a:t>
            </a:r>
          </a:p>
          <a:p>
            <a:r>
              <a:rPr lang="ru-RU" dirty="0"/>
              <a:t>Волков, М.В. Современная экономика [Текст]: учебное пособие  / М.В. Волков. -  СПб.: Питер, 2014.- 225 с.    </a:t>
            </a:r>
          </a:p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269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Примеры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r>
              <a:rPr lang="ru-RU" dirty="0"/>
              <a:t>Фармацевтическая химия: учеб. Пособие для студ. вузов/под ред. И.Н. </a:t>
            </a:r>
            <a:r>
              <a:rPr lang="ru-RU" dirty="0" err="1"/>
              <a:t>Совенко</a:t>
            </a:r>
            <a:r>
              <a:rPr lang="ru-RU" dirty="0"/>
              <a:t>. -М.: </a:t>
            </a:r>
            <a:r>
              <a:rPr lang="ru-RU" dirty="0" err="1"/>
              <a:t>Риор</a:t>
            </a:r>
            <a:r>
              <a:rPr lang="ru-RU" dirty="0"/>
              <a:t>, 2014. - 323 с.    </a:t>
            </a:r>
            <a:endParaRPr lang="ru-RU" dirty="0" smtClean="0"/>
          </a:p>
          <a:p>
            <a:r>
              <a:rPr lang="ru-RU" dirty="0"/>
              <a:t>Фармацевтическая химия: учеб. Пособие для студ. вузов / Л.Н. Протасова., М.И. Иванов, А.А. Сидоров; под ред.  И.Н. </a:t>
            </a:r>
            <a:r>
              <a:rPr lang="ru-RU" dirty="0" err="1"/>
              <a:t>Совенко</a:t>
            </a:r>
            <a:r>
              <a:rPr lang="ru-RU" dirty="0"/>
              <a:t>. - М.: </a:t>
            </a:r>
            <a:r>
              <a:rPr lang="ru-RU" dirty="0" err="1"/>
              <a:t>Риор</a:t>
            </a:r>
            <a:r>
              <a:rPr lang="ru-RU" dirty="0"/>
              <a:t>, 2014. -323 с.  </a:t>
            </a:r>
          </a:p>
          <a:p>
            <a:r>
              <a:rPr lang="ru-RU" dirty="0"/>
              <a:t>Боков А.Н. Экономика. Т.2. Микроэкономика [Текст] / А.Н. Боков. - М.: Норма, 2015. - 532 с.    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1959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Примеры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ru-RU" dirty="0"/>
              <a:t>Для журнальной статьи указываются фамилия и инициалы автора, название статьи, название журнала, год выпуска, номер журнала, страницы, занимаемые в журнале статьей. </a:t>
            </a:r>
          </a:p>
          <a:p>
            <a:endParaRPr lang="ru-RU" dirty="0"/>
          </a:p>
          <a:p>
            <a:r>
              <a:rPr lang="ru-RU" dirty="0" smtClean="0"/>
              <a:t>Боков </a:t>
            </a:r>
            <a:r>
              <a:rPr lang="ru-RU" dirty="0"/>
              <a:t>В.К. Причины кризиса экономической модели США  / В.К. Боков // РБК. -2014. - №4 (11). - С. 32-36.   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37062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231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Оформление списка литературы</vt:lpstr>
      <vt:lpstr>Нормативные документы</vt:lpstr>
      <vt:lpstr>Общие требования </vt:lpstr>
      <vt:lpstr>Оформление нормативно-правовых документов</vt:lpstr>
      <vt:lpstr>Примеры</vt:lpstr>
      <vt:lpstr>Примеры оформления книг</vt:lpstr>
      <vt:lpstr>Примеры</vt:lpstr>
      <vt:lpstr>Примеры</vt:lpstr>
      <vt:lpstr>Примеры </vt:lpstr>
      <vt:lpstr>Оформление электронных источников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Оформление списка литературы</dc:title>
  <dc:creator>днс</dc:creator>
  <cp:lastModifiedBy>днс</cp:lastModifiedBy>
  <cp:revision>2</cp:revision>
  <dcterms:created xsi:type="dcterms:W3CDTF">2019-10-06T15:49:38Z</dcterms:created>
  <dcterms:modified xsi:type="dcterms:W3CDTF">2019-10-06T16:06:25Z</dcterms:modified>
</cp:coreProperties>
</file>