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7" r:id="rId4"/>
    <p:sldId id="259" r:id="rId5"/>
    <p:sldId id="278" r:id="rId6"/>
    <p:sldId id="280" r:id="rId7"/>
    <p:sldId id="279" r:id="rId8"/>
    <p:sldId id="265" r:id="rId9"/>
    <p:sldId id="273" r:id="rId10"/>
    <p:sldId id="269" r:id="rId11"/>
    <p:sldId id="284" r:id="rId12"/>
    <p:sldId id="285" r:id="rId13"/>
    <p:sldId id="274" r:id="rId14"/>
    <p:sldId id="276" r:id="rId15"/>
    <p:sldId id="272" r:id="rId16"/>
    <p:sldId id="282" r:id="rId17"/>
    <p:sldId id="271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xpert.ru/&#1055;&#1088;&#1086;&#1073;&#1083;&#1077;&#1084;&#1099;_&#1050;&#1086;&#1085;&#1089;&#1090;&#1080;&#1090;&#1091;&#1094;&#1080;&#1080;_&#1056;&#1060;" TargetMode="External"/><Relationship Id="rId2" Type="http://schemas.openxmlformats.org/officeDocument/2006/relationships/hyperlink" Target="https://ru.wikipedia.org/wiki/&#1055;&#1086;&#1087;&#1088;&#1072;&#1074;&#1082;&#1080;_&#1082;_&#1050;&#1086;&#1085;&#1089;&#1090;&#1080;&#1090;&#1091;&#1094;&#1080;&#1080;_&#1056;&#1086;&#1089;&#1089;&#1080;&#1080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&#1050;&#1086;&#1085;&#1089;&#1090;&#1080;&#1090;&#1091;&#1094;&#1080;&#1086;&#1085;&#1085;&#1099;&#1081;_&#1082;&#1088;&#1080;&#1079;&#1080;&#1089;_&#1074;_&#1056;&#1086;&#1089;&#1089;&#1080;&#1080;_(1992&#8212;1993)" TargetMode="External"/><Relationship Id="rId4" Type="http://schemas.openxmlformats.org/officeDocument/2006/relationships/hyperlink" Target="https://ru.wikipedia.org/wiki/&#1050;&#1086;&#1085;&#1089;&#1090;&#1080;&#1090;&#1091;&#1094;&#1080;&#1103;_&#1056;&#1086;&#1089;&#1089;&#1080;&#1081;&#1089;&#1082;&#1086;&#1081;_&#1060;&#1077;&#1076;&#1077;&#1088;&#1072;&#1094;&#1080;&#1080;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Мультимедийная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«Конституция России: новое время. Авторы. Взгляд поколения Z»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4064005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Выполнили: Банных Мария Олеговна, Сергеева Ирина Олеговна. </a:t>
            </a:r>
          </a:p>
          <a:p>
            <a:pPr algn="r"/>
            <a:r>
              <a:rPr lang="ru-RU" i="1" dirty="0" smtClean="0"/>
              <a:t>МАОУ СОШ №46, 9А класса.</a:t>
            </a:r>
          </a:p>
          <a:p>
            <a:pPr algn="r"/>
            <a:r>
              <a:rPr lang="ru-RU" i="1" dirty="0" smtClean="0"/>
              <a:t>Учитель: </a:t>
            </a:r>
            <a:r>
              <a:rPr lang="ru-RU" i="1" dirty="0" err="1" smtClean="0"/>
              <a:t>Охорзин</a:t>
            </a:r>
            <a:r>
              <a:rPr lang="ru-RU" i="1" dirty="0" smtClean="0"/>
              <a:t> Андрей Петрович.</a:t>
            </a:r>
          </a:p>
          <a:p>
            <a:endParaRPr lang="ru-RU" dirty="0"/>
          </a:p>
        </p:txBody>
      </p:sp>
      <p:pic>
        <p:nvPicPr>
          <p:cNvPr id="1036" name="Picture 12" descr="https://www.senat.org/Russia/Coat_of_Arms_of_the_Russian_Fede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24977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Конституции 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4320480" cy="48965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400" i="1" dirty="0" smtClean="0"/>
              <a:t>Принятая </a:t>
            </a:r>
            <a:r>
              <a:rPr lang="ru-RU" sz="3400" i="1" dirty="0"/>
              <a:t>в 1993 году Конституция РФ имеет множество серьёзных недостатков. В разных местах Конституции есть вставки, которые пропагандируют сепаратизм, ограничивают суверенитет России, продавливают болезненный </a:t>
            </a:r>
            <a:r>
              <a:rPr lang="ru-RU" sz="3400" i="1" dirty="0" err="1"/>
              <a:t>псевдолиберализм</a:t>
            </a:r>
            <a:r>
              <a:rPr lang="ru-RU" sz="3400" i="1" dirty="0"/>
              <a:t> в качестве государственной идеологии и другими способами ущемляют интересы российского народа</a:t>
            </a:r>
            <a:r>
              <a:rPr lang="ru-RU" sz="3400" i="1" dirty="0" smtClean="0"/>
              <a:t>.</a:t>
            </a:r>
          </a:p>
          <a:p>
            <a:pPr marL="0" indent="0">
              <a:buNone/>
            </a:pPr>
            <a:r>
              <a:rPr lang="ru-RU" sz="3400" i="1" dirty="0"/>
              <a:t> Так, например, все попытки защитить учебные заведения от псевдолиберальной пропаганды встречают жёсткое сопротивление политиков и журналистов, которые напоминают, что любая идеология (кроме либеральной) в России запрещена Конституцией.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06291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Псевдолиберализм</a:t>
            </a:r>
            <a:r>
              <a:rPr lang="ru-RU" sz="1200" dirty="0"/>
              <a:t>. - попытка перенести либеральные ценности и институты на почву традиционалистских, уравнительных ценностей, что неизбежно приводит к выхолащиванию реального либерального содержания и редуцирование его до уровня средств</a:t>
            </a:r>
          </a:p>
        </p:txBody>
      </p:sp>
      <p:pic>
        <p:nvPicPr>
          <p:cNvPr id="2052" name="Picture 4" descr="https://soldiersmothers.ru/wp-content/uploads/2015/12/pic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75" y="1484784"/>
            <a:ext cx="40612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ld.vip74chel.ru/sites/default/files/styles/main_image_in_publication/public/v.i.p.itogi/2013.12.16-protivostoyanie-gubernatora-i-oppozicii-peremestilos-v-moskvu/o626470.jpg?itok=S-qR3p_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75" y="2996952"/>
            <a:ext cx="4061250" cy="20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7" y="1806208"/>
            <a:ext cx="9017812" cy="5277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2240" y="7496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поправки в Конституции </a:t>
            </a:r>
            <a:endParaRPr lang="en-US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1993 года в Конституцию было внесено 14 поправок.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поправок внесли изменения в статью 65, где перечислены субъекты РФ.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поправок, касающихся объединения субъектов РФ;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поправки — изменения названий субъектов.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поправка — о вхождении в состав РФ новых членов Республики Крым и города Севастополь.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149081"/>
            <a:ext cx="9252520" cy="27363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37504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1993 года в Конституцию было внесено 14 поправок.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существенных поправок: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декабря 2008 года сроки полномочий Президента РФ увеличены до шести лет, а Государственной думы — до пяти лет,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декабря 2008 года Правительство РФ обязали предоставлять ежегодный отчёт Государственной думе,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февраля 2014 года расширены полномочия Президента РФ, связанные с назначением прокуроров, и исключены упоминания о Высшем Арбитражном суде РФ (в связи с объединением Верховного суда и Высшего Арбитражного суда),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 июля 2014 года в состав Совета Федерации дополнительно введены представители РФ, назначаемые президентом государства и составляющие не более 10 процентов остальных членов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СовФеда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 Конституции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980728"/>
            <a:ext cx="5112568" cy="56988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Недостатки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касающиеся правового статуса личности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i="1" dirty="0" smtClean="0"/>
              <a:t>   Правовой </a:t>
            </a:r>
            <a:r>
              <a:rPr lang="ru-RU" i="1" dirty="0"/>
              <a:t>статус человека и гражданина обусловлен его правами и свободами, данными, прежде всего, Конституцией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Как показывает практика, сегодня часть прав и свобод человека реально не используется</a:t>
            </a:r>
            <a:r>
              <a:rPr lang="ru-RU" i="1" dirty="0" smtClean="0"/>
              <a:t>.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К </a:t>
            </a:r>
            <a:r>
              <a:rPr lang="ru-RU" i="1" dirty="0"/>
              <a:t>сожалению, ни Президент, ни Государственная Дума, ни Совет Федерации не проводят официального анализа практики реализации Конституции в области защиты прав и свобод человека и гражданина. А это, как видится, могло бы помочь в налаживании правильных путей ее реализации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Недостатки, относящиеся к статусу и полномочиям главных государственных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i="1" dirty="0"/>
              <a:t>Важнейшей проблемой конституционного регулирования являются положения о «ветвях» власти. Так, явно видно  противоречие ст.10 и ст.11 Конституции: в первой говорится о трех традиционных ветвях власти (законодательной, исполнительной, судебной), а во второй упоминается президентская государственная власть. Несмотря на обширную литературу по этому вопросу, на практике для исправления этого недостатка ничего не сделано.</a:t>
            </a:r>
            <a:endParaRPr lang="ru-RU" i="1" u="sng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 descr="http://council.gov.ru/media/photos/xlarge2x/ygfQ5c4vQTcbqUttWGOQ6YygYsNjbv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" y="1268760"/>
            <a:ext cx="3771819" cy="232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logrb.ru/sites/default/files/images/articles/lobydrvanxzur4eat1jzmtiexlp9vakg-e1496774431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3" y="3597834"/>
            <a:ext cx="3753146" cy="25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34082"/>
          </a:xfrm>
        </p:spPr>
        <p:txBody>
          <a:bodyPr>
            <a:noAutofit/>
          </a:bodyPr>
          <a:lstStyle/>
          <a:p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тношение </a:t>
            </a:r>
            <a:r>
              <a:rPr lang="ru-RU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россиян к Конституции 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2160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i="1" dirty="0" smtClean="0"/>
              <a:t>  Мнения </a:t>
            </a:r>
            <a:r>
              <a:rPr lang="ru-RU" sz="2400" i="1" dirty="0"/>
              <a:t>россиян по вопросу значимости Конституции в масштабах страны разделились: 34% респондентов сказали, что документ крайне важен для жизни общества, 32% – что его роль незначительна и 27% – что все положения Конституции являются лишь формальностью, а в реальности не исполняются</a:t>
            </a:r>
            <a:r>
              <a:rPr lang="ru-RU" sz="2400" i="1" dirty="0" smtClean="0"/>
              <a:t>.</a:t>
            </a:r>
          </a:p>
          <a:p>
            <a:pPr marL="0" indent="0">
              <a:buNone/>
            </a:pPr>
            <a:r>
              <a:rPr lang="ru-RU" sz="2400" i="1" dirty="0" smtClean="0"/>
              <a:t>  При </a:t>
            </a:r>
            <a:r>
              <a:rPr lang="ru-RU" sz="2400" i="1" dirty="0"/>
              <a:t>этом многие участники опроса отмечают важность прав и свобод, провозглашенных Конституцией.</a:t>
            </a:r>
            <a:endParaRPr lang="ru-RU" sz="2400" i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pronedra.ru/upkeep/uploads/2017/11/c4S7zyQN.orig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orpo.ru/wp-content/uploads/2016/02/news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393325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отношение к Конституции Российской Федерации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997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i="1" dirty="0"/>
              <a:t>Конституция – большой, основной государственный закон.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  Хоть мы ещё и подростки, </a:t>
            </a:r>
            <a:r>
              <a:rPr lang="ru-RU" i="1" dirty="0"/>
              <a:t>но </a:t>
            </a:r>
            <a:r>
              <a:rPr lang="ru-RU" i="1" dirty="0" smtClean="0"/>
              <a:t>мы хотим, </a:t>
            </a:r>
            <a:r>
              <a:rPr lang="ru-RU" i="1" dirty="0"/>
              <a:t>чтобы </a:t>
            </a:r>
            <a:r>
              <a:rPr lang="ru-RU" i="1" dirty="0" smtClean="0"/>
              <a:t>нас защищал </a:t>
            </a:r>
            <a:r>
              <a:rPr lang="ru-RU" i="1" dirty="0"/>
              <a:t>большой закон. В </a:t>
            </a:r>
            <a:r>
              <a:rPr lang="ru-RU" i="1" dirty="0" smtClean="0"/>
              <a:t>этом мы </a:t>
            </a:r>
            <a:r>
              <a:rPr lang="ru-RU" i="1" dirty="0"/>
              <a:t>вижу справедливость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i="1" dirty="0"/>
              <a:t>В жизни общества и государства конституция играет особую роль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 Любая конституция – это документ, который закрепляет основы конституционного строя государства, права и свободы человека и гражданина, основы общественного строя, форму правления и территориального устройства, организацию высших органов государственной власти, столицу государства и государственную символику. </a:t>
            </a:r>
            <a:br>
              <a:rPr lang="ru-RU" i="1" dirty="0"/>
            </a:br>
            <a:r>
              <a:rPr lang="ru-RU" i="1" dirty="0"/>
              <a:t>  И действительно, если заглянуть </a:t>
            </a:r>
            <a:r>
              <a:rPr lang="ru-RU" i="1" dirty="0" smtClean="0"/>
              <a:t>туда, </a:t>
            </a:r>
            <a:r>
              <a:rPr lang="ru-RU" i="1" dirty="0"/>
              <a:t>то мы увидим в основном блага для народа и мира, законы, которые всегда выше власти.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Право </a:t>
            </a:r>
            <a:r>
              <a:rPr lang="ru-RU" i="1" dirty="0"/>
              <a:t>выше власти.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4098" name="Picture 2" descr="https://www.sunhome.ru/i/wallpapers/50/gerb-rossii-oboi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24" y="206084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/>
              <a:t>Отношение студенчества к содержанию норм Конституции РФ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137525" cy="5184775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  <a:defRPr/>
            </a:pPr>
            <a:r>
              <a:rPr lang="ru-RU" sz="2000" b="1" dirty="0" smtClean="0"/>
              <a:t>По результатам  опроса (анкетирования), проводимого среди </a:t>
            </a:r>
            <a:r>
              <a:rPr lang="ru-RU" sz="2000" b="1" dirty="0" smtClean="0"/>
              <a:t>старшеклассников 9-11 классов</a:t>
            </a:r>
            <a:endParaRPr lang="ru-RU" sz="2000" dirty="0" smtClean="0"/>
          </a:p>
          <a:p>
            <a:pPr algn="just" eaLnBrk="1" hangingPunct="1">
              <a:defRPr/>
            </a:pPr>
            <a:r>
              <a:rPr lang="ru-RU" sz="2000" dirty="0" smtClean="0"/>
              <a:t>Недостатком современной Конституции РФ является слабое соблюдение норм Конституции РФ (70%) и низкий уровень ответственности органов государственной власти (45%).</a:t>
            </a:r>
          </a:p>
          <a:p>
            <a:pPr eaLnBrk="1" hangingPunct="1">
              <a:defRPr/>
            </a:pPr>
            <a:r>
              <a:rPr lang="ru-RU" sz="2000" dirty="0" smtClean="0"/>
              <a:t>Мнения о необходимости принятия нового текста Основного закона страны разделились : за принятия – 30%; против -60%</a:t>
            </a:r>
          </a:p>
          <a:p>
            <a:pPr algn="just" eaLnBrk="1" hangingPunct="1">
              <a:defRPr/>
            </a:pPr>
            <a:r>
              <a:rPr lang="ru-RU" sz="2000" dirty="0" smtClean="0"/>
              <a:t>В анкетах </a:t>
            </a:r>
            <a:r>
              <a:rPr lang="ru-RU" sz="2000" dirty="0" smtClean="0"/>
              <a:t>старшеклассники </a:t>
            </a:r>
            <a:r>
              <a:rPr lang="ru-RU" sz="2000" dirty="0" smtClean="0"/>
              <a:t>осознают важность и значимость Конституции РФ для общества и государства, однако отмечают, что нормы Конституции РФ знают только в общих чертах 75% опрошенных;  активным пользователем текста является только 10%</a:t>
            </a:r>
          </a:p>
          <a:p>
            <a:pPr algn="just" eaLnBrk="1" hangingPunct="1">
              <a:defRPr/>
            </a:pPr>
            <a:r>
              <a:rPr lang="ru-RU" sz="2000" dirty="0" smtClean="0"/>
              <a:t>Результаты </a:t>
            </a:r>
            <a:r>
              <a:rPr lang="ru-RU" sz="2000" dirty="0" smtClean="0"/>
              <a:t>опроса показали, что </a:t>
            </a:r>
            <a:r>
              <a:rPr lang="ru-RU" sz="2000" dirty="0" smtClean="0"/>
              <a:t>и </a:t>
            </a:r>
            <a:r>
              <a:rPr lang="ru-RU" sz="2000" dirty="0" smtClean="0"/>
              <a:t>дальше </a:t>
            </a:r>
            <a:r>
              <a:rPr lang="ru-RU" sz="2000" dirty="0" smtClean="0"/>
              <a:t>следует продолжать </a:t>
            </a:r>
            <a:r>
              <a:rPr lang="ru-RU" sz="2000" dirty="0" smtClean="0"/>
              <a:t>начатую традицию и проводить комплекс мероприятий по повышению правовой грамотности среди </a:t>
            </a:r>
            <a:r>
              <a:rPr lang="ru-RU" sz="2000" dirty="0" smtClean="0"/>
              <a:t>обучающихся.</a:t>
            </a:r>
            <a:endParaRPr lang="ru-RU" sz="2000" dirty="0" smtClean="0"/>
          </a:p>
          <a:p>
            <a:pPr eaLnBrk="1" hangingPunct="1">
              <a:defRPr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112" y="40466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 на источник информации </a:t>
            </a:r>
            <a:endParaRPr lang="ru-RU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341031" y="1196752"/>
            <a:ext cx="8136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2"/>
              </a:rPr>
              <a:t>https://ru.wikipedia.org/wiki/</a:t>
            </a:r>
            <a:r>
              <a:rPr lang="ru-RU" dirty="0" err="1" smtClean="0">
                <a:hlinkClick r:id="rId2"/>
              </a:rPr>
              <a:t>Поправки_к_Конституции_России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3"/>
              </a:rPr>
              <a:t>https://ruxpert.ru/</a:t>
            </a:r>
            <a:r>
              <a:rPr lang="ru-RU" dirty="0" err="1" smtClean="0">
                <a:hlinkClick r:id="rId3"/>
              </a:rPr>
              <a:t>Проблемы_Конституции_РФ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4"/>
              </a:rPr>
              <a:t>https://ru.wikipedia.org/wiki/</a:t>
            </a:r>
            <a:r>
              <a:rPr lang="ru-RU" dirty="0" err="1" smtClean="0">
                <a:hlinkClick r:id="rId4"/>
              </a:rPr>
              <a:t>Конституция_Российской_Федерации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hlinkClick r:id="rId5"/>
              </a:rPr>
              <a:t>https://ru.wikipedia.org/wiki/</a:t>
            </a:r>
            <a:r>
              <a:rPr lang="ru-RU" dirty="0" err="1">
                <a:hlinkClick r:id="rId5"/>
              </a:rPr>
              <a:t>Конституционный_кризис_в_России</a:t>
            </a:r>
            <a:r>
              <a:rPr lang="ru-RU" dirty="0">
                <a:hlinkClick r:id="rId5"/>
              </a:rPr>
              <a:t>_(1992—1993</a:t>
            </a:r>
            <a:r>
              <a:rPr lang="ru-RU" dirty="0" smtClean="0">
                <a:hlinkClick r:id="rId5"/>
              </a:rPr>
              <a:t>)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0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.gazeta.ru/files3/309/10688309/RIAN_01114530.HR.ru-pic905-895x505-68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839266" cy="4977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0609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значение Конституции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392488" cy="53571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i="1" dirty="0" smtClean="0"/>
              <a:t>   Конституции </a:t>
            </a:r>
            <a:r>
              <a:rPr lang="ru-RU" sz="4000" i="1" dirty="0"/>
              <a:t>дается такое юридическое обозначение: нормативный правовой акт высшей юридической силы </a:t>
            </a:r>
            <a:r>
              <a:rPr lang="ru-RU" sz="4000" i="1" dirty="0" smtClean="0"/>
              <a:t>государства закрепляющий </a:t>
            </a:r>
            <a:r>
              <a:rPr lang="ru-RU" sz="4000" i="1" dirty="0"/>
              <a:t>основы политической, экономической и правовой систем данного государства или содружества, основы правового статуса государства и личности, их права и обязанности</a:t>
            </a:r>
            <a:r>
              <a:rPr lang="ru-RU" sz="4000" i="1" dirty="0" smtClean="0"/>
              <a:t>.</a:t>
            </a:r>
          </a:p>
          <a:p>
            <a:pPr marL="0" indent="0">
              <a:buNone/>
            </a:pPr>
            <a:r>
              <a:rPr lang="ru-RU" sz="4000" i="1" dirty="0" smtClean="0"/>
              <a:t>   Конституция </a:t>
            </a:r>
            <a:r>
              <a:rPr lang="ru-RU" sz="4000" i="1" dirty="0"/>
              <a:t>в материальном смысле — совокупность правовых норм, определяющих высшие органы государства, порядок их формирования и функционирования, их взаимные отношения и компетенцию, а также принципиальное положение индивида по отношению к государственной власти.</a:t>
            </a:r>
          </a:p>
          <a:p>
            <a:pPr marL="0" indent="0">
              <a:buNone/>
            </a:pPr>
            <a:r>
              <a:rPr lang="ru-RU" sz="4000" i="1" dirty="0" smtClean="0"/>
              <a:t>   Конституцию </a:t>
            </a:r>
            <a:r>
              <a:rPr lang="ru-RU" sz="4000" i="1" dirty="0"/>
              <a:t>можно также охарактеризовать как договор между населением и государством, где определяется порядок формирования государства и взаимоотношение сторон.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https://cdn.eksmo.ru/v2/ITD000000000248383/COVER/co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419872" cy="4606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9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/>
          <a:stretch/>
        </p:blipFill>
        <p:spPr>
          <a:xfrm>
            <a:off x="1" y="1371457"/>
            <a:ext cx="9144000" cy="43767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671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Причиной необходимости создания новой Конституции послужил распад СССР и провозглашение независимости России.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1992-1993 года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268760"/>
            <a:ext cx="5040560" cy="53285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4500" i="1" dirty="0" smtClean="0"/>
              <a:t>Противостояние </a:t>
            </a:r>
            <a:r>
              <a:rPr lang="ru-RU" sz="4500" i="1" dirty="0"/>
              <a:t>между двумя политическими силами: с одной стороны — президент Российской </a:t>
            </a:r>
            <a:r>
              <a:rPr lang="ru-RU" sz="4500" i="1" dirty="0" smtClean="0"/>
              <a:t>Федерации,</a:t>
            </a:r>
            <a:r>
              <a:rPr lang="ru-RU" sz="4500" i="1" dirty="0"/>
              <a:t> </a:t>
            </a:r>
            <a:r>
              <a:rPr lang="ru-RU" sz="4500" i="1" dirty="0" smtClean="0"/>
              <a:t>правительство,</a:t>
            </a:r>
            <a:r>
              <a:rPr lang="ru-RU" sz="4500" i="1" dirty="0"/>
              <a:t> мэр Москвы  и ряд региональных руководителей, часть народных депутатов — сторонники Ельцина; с другой стороны — руководство Верховного </a:t>
            </a:r>
            <a:r>
              <a:rPr lang="ru-RU" sz="4500" i="1" dirty="0" smtClean="0"/>
              <a:t>Совета</a:t>
            </a:r>
            <a:r>
              <a:rPr lang="ru-RU" sz="4500" i="1" dirty="0"/>
              <a:t> </a:t>
            </a:r>
            <a:r>
              <a:rPr lang="ru-RU" sz="4500" i="1" dirty="0" smtClean="0"/>
              <a:t>и </a:t>
            </a:r>
            <a:r>
              <a:rPr lang="ru-RU" sz="4500" i="1" dirty="0"/>
              <a:t>большая часть народных </a:t>
            </a:r>
            <a:r>
              <a:rPr lang="ru-RU" sz="4500" i="1" dirty="0" smtClean="0"/>
              <a:t>депутатов, </a:t>
            </a:r>
            <a:r>
              <a:rPr lang="ru-RU" sz="4500" i="1" dirty="0"/>
              <a:t>а также вице-президент России </a:t>
            </a:r>
            <a:r>
              <a:rPr lang="ru-RU" sz="4500" i="1" dirty="0" smtClean="0"/>
              <a:t>А и </a:t>
            </a:r>
            <a:r>
              <a:rPr lang="ru-RU" sz="4500" i="1" dirty="0"/>
              <a:t>некоторые другие представители законодательной власти. </a:t>
            </a:r>
            <a:endParaRPr lang="ru-RU" sz="4500" i="1" dirty="0" smtClean="0"/>
          </a:p>
          <a:p>
            <a:pPr marL="0" indent="0">
              <a:buNone/>
            </a:pPr>
            <a:r>
              <a:rPr lang="ru-RU" sz="4500" i="1" dirty="0"/>
              <a:t> </a:t>
            </a:r>
            <a:r>
              <a:rPr lang="ru-RU" sz="4500" i="1" dirty="0" smtClean="0"/>
              <a:t>  Кульминацией </a:t>
            </a:r>
            <a:r>
              <a:rPr lang="ru-RU" sz="4500" i="1" dirty="0"/>
              <a:t>конституционного кризиса стало вооружённое кровопролитное столкновение 3—4 октября 1993 года в центре Москвы и возле телецентра «</a:t>
            </a:r>
            <a:r>
              <a:rPr lang="ru-RU" sz="4500" i="1" dirty="0" smtClean="0"/>
              <a:t>Останкино»</a:t>
            </a:r>
            <a:r>
              <a:rPr lang="ru-RU" sz="4500" i="1" dirty="0"/>
              <a:t> </a:t>
            </a:r>
            <a:r>
              <a:rPr lang="ru-RU" sz="4500" i="1" dirty="0" smtClean="0"/>
              <a:t>и </a:t>
            </a:r>
            <a:r>
              <a:rPr lang="ru-RU" sz="4500" i="1" dirty="0"/>
              <a:t>последующий штурм войсками, верными Ельцину, Дома Советов России, что, в совокупности, привело к </a:t>
            </a:r>
            <a:r>
              <a:rPr lang="ru-RU" sz="4500" i="1" dirty="0" smtClean="0"/>
              <a:t>многочис</a:t>
            </a:r>
            <a:r>
              <a:rPr lang="ru-RU" sz="4500" i="1" dirty="0"/>
              <a:t>ленным жертвам, в том числе и среди мирного населения.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upload.wikimedia.org/wikipedia/commons/a/ae/Yeltsin_1993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12368" cy="42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06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0810" y="22385"/>
            <a:ext cx="4166077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"Конституция создавалась в условиях критических и даже трагических, когда было жестокое противостояние части Верховного совета и президента Ельцина, имею в виду 93-й год. И, в конечном счете, через конституционное совещание удалось выработать единый текст, он же был вынесен на общенародное голосование. Это было уникальное совершенно такое юридическое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консенсусное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преодоление этого кризиса", — так вспоминает создание Конституции бывший государственный секретарь РСФСР Геннадий Бурбулис.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3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60648"/>
            <a:ext cx="52565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Цифры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декабря 1993 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еферендум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принятию новой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Конституции.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миллионов 187 тысяч 755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россиян приняли в нём участие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54,8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зарегистрированных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избирателей.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 миллиона 937 тысяч 630 избирателей (58,4%)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проголосовало за принятие Конституции.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декабря 1993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 опубликования и официального вступления в силу Конституции.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1673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5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Факты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Действующая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Конституция составлена из нескольких источников.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Конституционной комиссии Верховного совета Российской Федерации (или так называемый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румянцевский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подготовленный Конституционным совещанием, созванным по решению Президента России Бориса Ельцина.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итоге проект Конституционного совещания вобрал в себя многие положения проекта Конституционной комиссии и был принят за основу при окончательной доработке Конституции с привлечением субъектов Российской Федерации, депутатов, специалистов, рабочих групп. </a:t>
            </a:r>
          </a:p>
        </p:txBody>
      </p:sp>
    </p:spTree>
    <p:extLst>
      <p:ext uri="{BB962C8B-B14F-4D97-AF65-F5344CB8AC3E}">
        <p14:creationId xmlns:p14="http://schemas.microsoft.com/office/powerpoint/2010/main" val="35108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конституции Российской Федерации</a:t>
            </a:r>
            <a:endParaRPr lang="ru-R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968552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1. Утверждение </a:t>
            </a:r>
            <a:r>
              <a:rPr lang="ru-RU" i="1" dirty="0"/>
              <a:t>свобод и прав человека</a:t>
            </a:r>
            <a:r>
              <a:rPr lang="ru-RU" i="1" dirty="0" smtClean="0"/>
              <a:t>;</a:t>
            </a:r>
          </a:p>
          <a:p>
            <a:pPr marL="0" indent="0">
              <a:buNone/>
            </a:pPr>
            <a:r>
              <a:rPr lang="ru-RU" i="1" dirty="0" smtClean="0"/>
              <a:t>2. Утверждение </a:t>
            </a:r>
            <a:r>
              <a:rPr lang="ru-RU" i="1" dirty="0"/>
              <a:t>согласия и гражданского мира в РФ</a:t>
            </a:r>
            <a:r>
              <a:rPr lang="ru-RU" i="1" dirty="0" smtClean="0"/>
              <a:t>;</a:t>
            </a:r>
          </a:p>
          <a:p>
            <a:pPr marL="0" indent="0">
              <a:buNone/>
            </a:pPr>
            <a:r>
              <a:rPr lang="ru-RU" i="1" dirty="0" smtClean="0"/>
              <a:t>3. Охран </a:t>
            </a:r>
            <a:r>
              <a:rPr lang="ru-RU" i="1" dirty="0"/>
              <a:t>исторически образованного единства государства;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4. Возвышение </a:t>
            </a:r>
            <a:r>
              <a:rPr lang="ru-RU" i="1" dirty="0"/>
              <a:t>суверенной государственности России;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5. подтверждение </a:t>
            </a:r>
            <a:r>
              <a:rPr lang="ru-RU" i="1" dirty="0"/>
              <a:t>незыблемости демократической основы Российского государства</a:t>
            </a:r>
            <a:r>
              <a:rPr lang="ru-RU" i="1" dirty="0" smtClean="0"/>
              <a:t>;</a:t>
            </a:r>
          </a:p>
          <a:p>
            <a:pPr marL="0" indent="0">
              <a:buNone/>
            </a:pPr>
            <a:r>
              <a:rPr lang="ru-RU" i="1" dirty="0" smtClean="0"/>
              <a:t>6. Обеспечение </a:t>
            </a:r>
            <a:r>
              <a:rPr lang="ru-RU" i="1" dirty="0"/>
              <a:t>процветания и благополучия России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9222" name="Picture 6" descr="https://cdn.book24.ru/v2/430000000000156833/COVER/cover3d1__w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827424" cy="45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Конституции</a:t>
            </a:r>
            <a:endParaRPr lang="ru-R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980728"/>
            <a:ext cx="3826768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i="1" dirty="0"/>
              <a:t>Конституция России состоит из двух разделов.</a:t>
            </a:r>
          </a:p>
          <a:p>
            <a:pPr marL="0" indent="0">
              <a:buNone/>
            </a:pPr>
            <a:r>
              <a:rPr lang="ru-RU" sz="3400" i="1" dirty="0"/>
              <a:t>Первый раздел состоит из 9 глав, 137 статей:</a:t>
            </a:r>
          </a:p>
          <a:p>
            <a:pPr marL="0" indent="0">
              <a:buNone/>
            </a:pPr>
            <a:r>
              <a:rPr lang="ru-RU" sz="3400" i="1" dirty="0" smtClean="0"/>
              <a:t>  1-я </a:t>
            </a:r>
            <a:r>
              <a:rPr lang="ru-RU" sz="3400" i="1" dirty="0"/>
              <a:t>глава — основы конституционного строя;</a:t>
            </a:r>
          </a:p>
          <a:p>
            <a:pPr marL="0" indent="0">
              <a:buNone/>
            </a:pPr>
            <a:r>
              <a:rPr lang="ru-RU" sz="3400" i="1" dirty="0" smtClean="0"/>
              <a:t>  2-я </a:t>
            </a:r>
            <a:r>
              <a:rPr lang="ru-RU" sz="3400" i="1" dirty="0"/>
              <a:t>глава — права и </a:t>
            </a:r>
            <a:r>
              <a:rPr lang="ru-RU" sz="3400" i="1" dirty="0" smtClean="0"/>
              <a:t>свободы человека </a:t>
            </a:r>
            <a:r>
              <a:rPr lang="ru-RU" sz="3400" i="1" dirty="0"/>
              <a:t>и гражданина;</a:t>
            </a:r>
          </a:p>
          <a:p>
            <a:pPr marL="0" indent="0">
              <a:buNone/>
            </a:pPr>
            <a:r>
              <a:rPr lang="ru-RU" sz="3400" i="1" dirty="0" smtClean="0"/>
              <a:t>  3-я </a:t>
            </a:r>
            <a:r>
              <a:rPr lang="ru-RU" sz="3400" i="1" dirty="0"/>
              <a:t>глава — федеративное устройство;</a:t>
            </a:r>
          </a:p>
          <a:p>
            <a:pPr marL="0" indent="0">
              <a:buNone/>
            </a:pPr>
            <a:r>
              <a:rPr lang="ru-RU" sz="3400" i="1" dirty="0" smtClean="0"/>
              <a:t>  4-я </a:t>
            </a:r>
            <a:r>
              <a:rPr lang="ru-RU" sz="3400" i="1" dirty="0"/>
              <a:t>глава — президент </a:t>
            </a:r>
            <a:r>
              <a:rPr lang="ru-RU" sz="3400" i="1" dirty="0" smtClean="0"/>
              <a:t>Российской Федерации</a:t>
            </a:r>
            <a:r>
              <a:rPr lang="ru-RU" sz="3400" i="1" dirty="0"/>
              <a:t>;</a:t>
            </a:r>
          </a:p>
          <a:p>
            <a:pPr marL="0" indent="0">
              <a:buNone/>
            </a:pPr>
            <a:r>
              <a:rPr lang="ru-RU" sz="3400" i="1" dirty="0" smtClean="0"/>
              <a:t>  5-я </a:t>
            </a:r>
            <a:r>
              <a:rPr lang="ru-RU" sz="3400" i="1" dirty="0"/>
              <a:t>глава — федеральное собрание;</a:t>
            </a:r>
          </a:p>
          <a:p>
            <a:pPr marL="0" indent="0">
              <a:buNone/>
            </a:pPr>
            <a:r>
              <a:rPr lang="ru-RU" sz="3400" i="1" dirty="0" smtClean="0"/>
              <a:t>  6-я </a:t>
            </a:r>
            <a:r>
              <a:rPr lang="ru-RU" sz="3400" i="1" dirty="0"/>
              <a:t>глава — правительство Российской Федерации;</a:t>
            </a:r>
          </a:p>
          <a:p>
            <a:pPr marL="0" indent="0">
              <a:buNone/>
            </a:pPr>
            <a:r>
              <a:rPr lang="ru-RU" sz="3400" i="1" dirty="0" smtClean="0"/>
              <a:t>  7-я </a:t>
            </a:r>
            <a:r>
              <a:rPr lang="ru-RU" sz="3400" i="1" dirty="0"/>
              <a:t>глава — судебная власть;</a:t>
            </a:r>
          </a:p>
          <a:p>
            <a:pPr marL="0" indent="0">
              <a:buNone/>
            </a:pPr>
            <a:r>
              <a:rPr lang="ru-RU" sz="3400" i="1" dirty="0" smtClean="0"/>
              <a:t>  8-я </a:t>
            </a:r>
            <a:r>
              <a:rPr lang="ru-RU" sz="3400" i="1" dirty="0"/>
              <a:t>глава — местное самоуправление;</a:t>
            </a:r>
          </a:p>
          <a:p>
            <a:pPr marL="0" indent="0">
              <a:buNone/>
            </a:pPr>
            <a:r>
              <a:rPr lang="ru-RU" sz="3400" i="1" dirty="0" smtClean="0"/>
              <a:t>  9-я </a:t>
            </a:r>
            <a:r>
              <a:rPr lang="ru-RU" sz="3400" i="1" dirty="0"/>
              <a:t>глава — конституционные поправки и пересмотр конституции.</a:t>
            </a:r>
          </a:p>
          <a:p>
            <a:pPr marL="0" indent="0">
              <a:buNone/>
            </a:pPr>
            <a:r>
              <a:rPr lang="ru-RU" sz="3400" i="1" dirty="0"/>
              <a:t>Второй раздел содержит заключительные и переходные положения, он состоит из 9 пунктов.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eventsinrussia.com/eventsimages/otherevent/882aa27fb5f5ec17aa3ef576fca07e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7457"/>
            <a:ext cx="45342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6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913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Schoolbook</vt:lpstr>
      <vt:lpstr>Times New Roman</vt:lpstr>
      <vt:lpstr>Wingdings</vt:lpstr>
      <vt:lpstr>Тема Office</vt:lpstr>
      <vt:lpstr>Мультимедийная презентация «Конституция России: новое время. Авторы. Взгляд поколения Z»</vt:lpstr>
      <vt:lpstr>Общее значение Конституции</vt:lpstr>
      <vt:lpstr>Презентация PowerPoint</vt:lpstr>
      <vt:lpstr>Кризис 1992-1993 года</vt:lpstr>
      <vt:lpstr>Презентация PowerPoint</vt:lpstr>
      <vt:lpstr>Презентация PowerPoint</vt:lpstr>
      <vt:lpstr>Презентация PowerPoint</vt:lpstr>
      <vt:lpstr>Задачи конституции Российской Федерации</vt:lpstr>
      <vt:lpstr>Содержание Конституции</vt:lpstr>
      <vt:lpstr>Проблемы Конституции РФ</vt:lpstr>
      <vt:lpstr>Презентация PowerPoint</vt:lpstr>
      <vt:lpstr>Презентация PowerPoint</vt:lpstr>
      <vt:lpstr>Недостатки Конституции</vt:lpstr>
      <vt:lpstr>Отношение россиян к Конституции РФ</vt:lpstr>
      <vt:lpstr>Наше отношение к Конституции Российской Федерации</vt:lpstr>
      <vt:lpstr>Отношение студенчества к содержанию норм Конституции РФ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66</cp:revision>
  <dcterms:created xsi:type="dcterms:W3CDTF">2018-10-23T08:36:51Z</dcterms:created>
  <dcterms:modified xsi:type="dcterms:W3CDTF">2018-10-25T04:50:22Z</dcterms:modified>
</cp:coreProperties>
</file>