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1" r:id="rId6"/>
    <p:sldId id="286" r:id="rId7"/>
    <p:sldId id="287" r:id="rId8"/>
    <p:sldId id="288" r:id="rId9"/>
    <p:sldId id="279" r:id="rId10"/>
    <p:sldId id="283" r:id="rId11"/>
    <p:sldId id="284" r:id="rId12"/>
    <p:sldId id="285" r:id="rId13"/>
    <p:sldId id="280" r:id="rId14"/>
    <p:sldId id="257" r:id="rId15"/>
    <p:sldId id="275" r:id="rId16"/>
    <p:sldId id="276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!" id="{E75E278A-FF0E-49A4-B170-79828D63BBAD}">
          <p14:sldIdLst>
            <p14:sldId id="256"/>
          </p14:sldIdLst>
        </p14:section>
        <p14:section name="Конструктор, трансформация, добавление заметок, совместная работа, помощник" id="{B9B51309-D148-4332-87C2-07BE32FBCA3B}">
          <p14:sldIdLst>
            <p14:sldId id="271"/>
            <p14:sldId id="286"/>
            <p14:sldId id="287"/>
            <p14:sldId id="288"/>
            <p14:sldId id="279"/>
            <p14:sldId id="283"/>
            <p14:sldId id="284"/>
            <p14:sldId id="285"/>
            <p14:sldId id="280"/>
            <p14:sldId id="257"/>
            <p14:sldId id="275"/>
            <p14:sldId id="276"/>
          </p14:sldIdLst>
        </p14:section>
        <p14:section name="Подробнее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83" d="100"/>
          <a:sy n="83" d="100"/>
        </p:scale>
        <p:origin x="535" y="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Виды проектов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Жанры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Творческий</c:v>
                </c:pt>
                <c:pt idx="1">
                  <c:v>Прикладной</c:v>
                </c:pt>
                <c:pt idx="2">
                  <c:v>Исследовательский</c:v>
                </c:pt>
                <c:pt idx="3">
                  <c:v>Реферативный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42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D-49E9-8B16-60BD75F51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275464322271683"/>
          <c:y val="0.1920507242994168"/>
          <c:w val="0.28030050455448235"/>
          <c:h val="0.449890457123001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Предметы</c:v>
                </c:pt>
              </c:strCache>
            </c:strRef>
          </c:tx>
          <c:invertIfNegative val="0"/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ECD-40A6-85F8-A4E0A6384C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Русский язык и литература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Обществознание</c:v>
                </c:pt>
                <c:pt idx="5">
                  <c:v>История</c:v>
                </c:pt>
                <c:pt idx="6">
                  <c:v>Информатика и ИКТ</c:v>
                </c:pt>
                <c:pt idx="7">
                  <c:v>ОБЖ</c:v>
                </c:pt>
                <c:pt idx="8">
                  <c:v>Физкультура</c:v>
                </c:pt>
                <c:pt idx="9">
                  <c:v>Английский язык</c:v>
                </c:pt>
                <c:pt idx="10">
                  <c:v>Технология</c:v>
                </c:pt>
                <c:pt idx="11">
                  <c:v>МХК</c:v>
                </c:pt>
                <c:pt idx="12">
                  <c:v>География</c:v>
                </c:pt>
                <c:pt idx="13">
                  <c:v>Химия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8</c:v>
                </c:pt>
                <c:pt idx="1">
                  <c:v>3</c:v>
                </c:pt>
                <c:pt idx="2">
                  <c:v>4</c:v>
                </c:pt>
                <c:pt idx="3">
                  <c:v>9</c:v>
                </c:pt>
                <c:pt idx="4">
                  <c:v>7</c:v>
                </c:pt>
                <c:pt idx="5">
                  <c:v>2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  <c:pt idx="9">
                  <c:v>5</c:v>
                </c:pt>
                <c:pt idx="10">
                  <c:v>3</c:v>
                </c:pt>
                <c:pt idx="11">
                  <c:v>4</c:v>
                </c:pt>
                <c:pt idx="12">
                  <c:v>6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D8-4155-85C9-5D58F64DE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13920"/>
        <c:axId val="121319808"/>
      </c:barChart>
      <c:catAx>
        <c:axId val="121313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1319808"/>
        <c:crosses val="autoZero"/>
        <c:auto val="1"/>
        <c:lblAlgn val="ctr"/>
        <c:lblOffset val="100"/>
        <c:noMultiLvlLbl val="0"/>
      </c:catAx>
      <c:valAx>
        <c:axId val="1213198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1313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Итоговые оценки за проекты 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BE-45B4-A76D-CAF15A0852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средний балл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36</c:v>
                </c:pt>
                <c:pt idx="2">
                  <c:v>35</c:v>
                </c:pt>
                <c:pt idx="3">
                  <c:v>3.7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BE-45B4-A76D-CAF15A085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026112"/>
        <c:axId val="214027648"/>
      </c:barChart>
      <c:catAx>
        <c:axId val="21402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027648"/>
        <c:crosses val="autoZero"/>
        <c:auto val="1"/>
        <c:lblAlgn val="ctr"/>
        <c:lblOffset val="100"/>
        <c:noMultiLvlLbl val="0"/>
      </c:catAx>
      <c:valAx>
        <c:axId val="21402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02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8014AD-F481-4E14-9BD9-D47CBAE72461}" type="datetime1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55C72D-B947-43B7-ACB2-A2F85E78585E}" type="datetime1">
              <a:rPr lang="ru-RU" noProof="0" smtClean="0"/>
              <a:t>01.09.2020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0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3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3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92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9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4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BEA9688-C9C9-4214-807D-21324925409C}" type="datetime1">
              <a:rPr lang="ru-RU" noProof="0" smtClean="0"/>
              <a:t>01.09.2020</a:t>
            </a:fld>
            <a:endParaRPr lang="ru-RU" noProof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8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10" name="Прямоугольник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Объект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Второй уровень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Третий уровень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2EB7719-815B-4B5E-83ED-26C3E4DC4C4F}" type="datetime1">
              <a:rPr lang="ru-RU" noProof="0" smtClean="0"/>
              <a:t>01.09.2020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 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rtlCol="0" anchor="ctr" anchorCtr="0">
            <a:normAutofit/>
          </a:bodyPr>
          <a:lstStyle/>
          <a:p>
            <a:pPr rtl="0"/>
            <a:r>
              <a:rPr lang="ru-RU" sz="4800" dirty="0" smtClean="0">
                <a:solidFill>
                  <a:schemeClr val="bg1"/>
                </a:solidFill>
              </a:rPr>
              <a:t>Проектная деятельность в 10 классе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55620" y="2933105"/>
            <a:ext cx="9582736" cy="113779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Курс внеурочной деятельности в 10-11 классах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Рисунок 3" descr="Логотип PowerPoi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07283" y="5209538"/>
            <a:ext cx="247418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207" y="448056"/>
            <a:ext cx="10123119" cy="640080"/>
          </a:xfrm>
        </p:spPr>
        <p:txBody>
          <a:bodyPr rtlCol="0">
            <a:normAutofit/>
          </a:bodyPr>
          <a:lstStyle/>
          <a:p>
            <a:r>
              <a:rPr lang="ru-RU" b="1" dirty="0"/>
              <a:t>Изучение литературы и других источников </a:t>
            </a:r>
            <a:r>
              <a:rPr lang="ru-RU" b="1" dirty="0" smtClean="0"/>
              <a:t>информации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3" name="Группа 12" descr="Маленький круг с цифрой 1, обозначающий действие 1"/>
          <p:cNvGrpSpPr/>
          <p:nvPr/>
        </p:nvGrpSpPr>
        <p:grpSpPr bwMode="blackWhite">
          <a:xfrm>
            <a:off x="518619" y="1917603"/>
            <a:ext cx="558179" cy="409838"/>
            <a:chOff x="6953426" y="711274"/>
            <a:chExt cx="558179" cy="409838"/>
          </a:xfrm>
        </p:grpSpPr>
        <p:sp>
          <p:nvSpPr>
            <p:cNvPr id="14" name="Овал 13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5" name="ТекстовоеПоле 14" descr="Цифра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Объект 17"/>
          <p:cNvSpPr txBox="1">
            <a:spLocks/>
          </p:cNvSpPr>
          <p:nvPr/>
        </p:nvSpPr>
        <p:spPr>
          <a:xfrm>
            <a:off x="1076798" y="1643231"/>
            <a:ext cx="9638550" cy="913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 smtClean="0"/>
              <a:t>Этот </a:t>
            </a:r>
            <a:r>
              <a:rPr lang="ru-RU" sz="8000" dirty="0"/>
              <a:t>метод исследования представляет собой сбор информации по теме исследования (проекта) из книг, журналов, газет, дисков и сети Интернет. Прежде чем приступать к сбору информации, необходимо выделить основные понятия, важные для исследования, и найди их определения.</a:t>
            </a:r>
          </a:p>
          <a:p>
            <a:pPr marL="0" indent="0" rtl="0">
              <a:spcAft>
                <a:spcPts val="2000"/>
              </a:spcAft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Группа 17" descr="Маленький круг с цифрой 2, обозначающий действие 2"/>
          <p:cNvGrpSpPr/>
          <p:nvPr/>
        </p:nvGrpSpPr>
        <p:grpSpPr bwMode="blackWhite">
          <a:xfrm>
            <a:off x="518619" y="3960294"/>
            <a:ext cx="558179" cy="409838"/>
            <a:chOff x="6953426" y="711274"/>
            <a:chExt cx="558179" cy="409838"/>
          </a:xfrm>
        </p:grpSpPr>
        <p:sp>
          <p:nvSpPr>
            <p:cNvPr id="23" name="Овал 22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4" name="Текстовое поле 23" descr="Цифра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Объект 17"/>
          <p:cNvSpPr txBox="1">
            <a:spLocks/>
          </p:cNvSpPr>
          <p:nvPr/>
        </p:nvSpPr>
        <p:spPr>
          <a:xfrm>
            <a:off x="1148441" y="3960294"/>
            <a:ext cx="9229555" cy="145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Учитывайте, что информация может иметь разную степень достоверности, особенно в сети Интернет. В тексте исследовательской работы ставьте ссылки на источники информации.</a:t>
            </a:r>
          </a:p>
          <a:p>
            <a:pPr marL="0" indent="0" rtl="0">
              <a:spcAft>
                <a:spcPts val="2000"/>
              </a:spcAft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42" y="429299"/>
            <a:ext cx="6285765" cy="4012632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b="1" dirty="0" smtClean="0"/>
              <a:t>Наблюдение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3" name="Группа 32" descr="Маленький круг с цифрой 1, обозначающий действие 1"/>
          <p:cNvGrpSpPr/>
          <p:nvPr/>
        </p:nvGrpSpPr>
        <p:grpSpPr bwMode="blackWhite">
          <a:xfrm>
            <a:off x="242117" y="1708532"/>
            <a:ext cx="558179" cy="409838"/>
            <a:chOff x="6953426" y="711274"/>
            <a:chExt cx="558179" cy="409838"/>
          </a:xfrm>
        </p:grpSpPr>
        <p:sp>
          <p:nvSpPr>
            <p:cNvPr id="34" name="Овал 33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5" name="Текстовое поле 34" descr="Цифра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Объект 17"/>
          <p:cNvSpPr txBox="1">
            <a:spLocks/>
          </p:cNvSpPr>
          <p:nvPr/>
        </p:nvSpPr>
        <p:spPr>
          <a:xfrm>
            <a:off x="797769" y="1552472"/>
            <a:ext cx="5203999" cy="1890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Этот метод исследования представляет собой целенаправленное восприятие какого-либо явления, в процессе которого исследователь получает информацию. Прежде чем приступать к наблюдению, необходимо составить план.</a:t>
            </a:r>
          </a:p>
          <a:p>
            <a:endParaRPr lang="ru-RU" dirty="0"/>
          </a:p>
          <a:p>
            <a:pPr marL="0" indent="0" rtl="0">
              <a:spcAft>
                <a:spcPts val="2000"/>
              </a:spcAft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Группа 35" descr="Маленький круг с цифрой 2, обозначающий действие 2"/>
          <p:cNvGrpSpPr/>
          <p:nvPr/>
        </p:nvGrpSpPr>
        <p:grpSpPr bwMode="blackWhite">
          <a:xfrm>
            <a:off x="1370298" y="4032093"/>
            <a:ext cx="558179" cy="409838"/>
            <a:chOff x="5799329" y="58182"/>
            <a:chExt cx="558179" cy="409838"/>
          </a:xfrm>
        </p:grpSpPr>
        <p:sp>
          <p:nvSpPr>
            <p:cNvPr id="37" name="Овал 36" descr="Маленький круг"/>
            <p:cNvSpPr/>
            <p:nvPr/>
          </p:nvSpPr>
          <p:spPr bwMode="blackWhite">
            <a:xfrm>
              <a:off x="5873499" y="58182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8" name="ТекстовоеПоле 37" descr="Цифра 2"/>
            <p:cNvSpPr txBox="1"/>
            <p:nvPr/>
          </p:nvSpPr>
          <p:spPr bwMode="blackWhite">
            <a:xfrm>
              <a:off x="5799329" y="78435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Объект 17"/>
          <p:cNvSpPr txBox="1">
            <a:spLocks/>
          </p:cNvSpPr>
          <p:nvPr/>
        </p:nvSpPr>
        <p:spPr>
          <a:xfrm>
            <a:off x="2006105" y="3907752"/>
            <a:ext cx="3385039" cy="2008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Ответьте на вопросы: когда, где, сколько по времени и за чем именно будете наблюдать.</a:t>
            </a:r>
            <a:endParaRPr lang="ru-RU" sz="18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Группа 38" descr="Маленький круг с цифрой 3, обозначающий действие 3"/>
          <p:cNvGrpSpPr/>
          <p:nvPr/>
        </p:nvGrpSpPr>
        <p:grpSpPr bwMode="blackWhite">
          <a:xfrm>
            <a:off x="7620203" y="5064665"/>
            <a:ext cx="558179" cy="409838"/>
            <a:chOff x="6953426" y="711274"/>
            <a:chExt cx="558179" cy="409838"/>
          </a:xfrm>
        </p:grpSpPr>
        <p:sp>
          <p:nvSpPr>
            <p:cNvPr id="40" name="Овал 39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41" name="ТекстовоеПоле 40" descr="Цифра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Объект 17"/>
          <p:cNvSpPr txBox="1">
            <a:spLocks/>
          </p:cNvSpPr>
          <p:nvPr/>
        </p:nvSpPr>
        <p:spPr>
          <a:xfrm>
            <a:off x="8429668" y="4571824"/>
            <a:ext cx="2658635" cy="6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23136" y="4799312"/>
            <a:ext cx="3022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Результаты наблюдений записывайте. Записи можно делать в форме текста или таблицы.</a:t>
            </a: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b="1" dirty="0" smtClean="0"/>
              <a:t>Эксперимент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Объект 17"/>
          <p:cNvSpPr txBox="1">
            <a:spLocks/>
          </p:cNvSpPr>
          <p:nvPr/>
        </p:nvSpPr>
        <p:spPr>
          <a:xfrm>
            <a:off x="541609" y="1296100"/>
            <a:ext cx="5110161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Группа 3" descr="Маленький круг с цифрой 1, обозначающий действие 1"/>
          <p:cNvGrpSpPr/>
          <p:nvPr/>
        </p:nvGrpSpPr>
        <p:grpSpPr bwMode="blackWhite">
          <a:xfrm>
            <a:off x="480621" y="1761078"/>
            <a:ext cx="558179" cy="409838"/>
            <a:chOff x="6875324" y="-166150"/>
            <a:chExt cx="558179" cy="409838"/>
          </a:xfrm>
        </p:grpSpPr>
        <p:sp>
          <p:nvSpPr>
            <p:cNvPr id="2" name="Овал 1" descr="Маленький круг"/>
            <p:cNvSpPr/>
            <p:nvPr/>
          </p:nvSpPr>
          <p:spPr bwMode="blackWhite">
            <a:xfrm>
              <a:off x="6952022" y="-166150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" name="Текстовое поле 2" descr="Цифра 1"/>
            <p:cNvSpPr txBox="1">
              <a:spLocks noChangeAspect="1"/>
            </p:cNvSpPr>
            <p:nvPr/>
          </p:nvSpPr>
          <p:spPr bwMode="blackWhite">
            <a:xfrm>
              <a:off x="6875324" y="-14589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9" name="Объект 17"/>
          <p:cNvSpPr txBox="1">
            <a:spLocks/>
          </p:cNvSpPr>
          <p:nvPr/>
        </p:nvSpPr>
        <p:spPr>
          <a:xfrm>
            <a:off x="1066039" y="2678694"/>
            <a:ext cx="3121671" cy="4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Группа 18" descr="Маленький круг с цифрой 2, обозначающий действие 2"/>
          <p:cNvGrpSpPr/>
          <p:nvPr/>
        </p:nvGrpSpPr>
        <p:grpSpPr bwMode="blackWhite">
          <a:xfrm>
            <a:off x="539601" y="3605263"/>
            <a:ext cx="558179" cy="409838"/>
            <a:chOff x="6953426" y="711274"/>
            <a:chExt cx="558179" cy="409838"/>
          </a:xfrm>
        </p:grpSpPr>
        <p:sp>
          <p:nvSpPr>
            <p:cNvPr id="20" name="Овал 19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1" name="ТекстовоеПоле 20" descr="Цифра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2" name="Объект 17"/>
          <p:cNvSpPr txBox="1">
            <a:spLocks/>
          </p:cNvSpPr>
          <p:nvPr/>
        </p:nvSpPr>
        <p:spPr>
          <a:xfrm>
            <a:off x="1066039" y="3353185"/>
            <a:ext cx="3341727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9710" y="14954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Этот метод исследования заключается в проведении серии опытов. Опыт включает в себя создание определенных условий, наблюдение за происходящим и фиксацию результатов. И условия, и ход эксперимента, и полученные результаты должны быть подробно описаны в исследовательской работе (проекте).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737" y="335318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могут быть представлены в форме текста, графиков, диаграмм. Необходимо помнить, что учебные эксперименты над животными и людьми категорически запрещены!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63" y="448056"/>
            <a:ext cx="4259321" cy="23884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27" y="3027821"/>
            <a:ext cx="3801228" cy="34195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06" y="4370601"/>
            <a:ext cx="3921988" cy="220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>
          <a:xfrm>
            <a:off x="521206" y="448056"/>
            <a:ext cx="8165593" cy="640080"/>
          </a:xfrm>
        </p:spPr>
        <p:txBody>
          <a:bodyPr rtlCol="0">
            <a:normAutofit/>
          </a:bodyPr>
          <a:lstStyle/>
          <a:p>
            <a:r>
              <a:rPr lang="ru-RU" b="1" dirty="0"/>
              <a:t>Анализ </a:t>
            </a:r>
            <a:r>
              <a:rPr lang="ru-RU" b="1" dirty="0" smtClean="0"/>
              <a:t>текста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Объект 17"/>
          <p:cNvSpPr txBox="1">
            <a:spLocks/>
          </p:cNvSpPr>
          <p:nvPr/>
        </p:nvSpPr>
        <p:spPr>
          <a:xfrm>
            <a:off x="541608" y="1296100"/>
            <a:ext cx="8065679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3" name="Группа 32" descr="Маленький круг с цифрой 1, обозначающий действие 1"/>
          <p:cNvGrpSpPr/>
          <p:nvPr/>
        </p:nvGrpSpPr>
        <p:grpSpPr bwMode="blackWhite">
          <a:xfrm>
            <a:off x="521206" y="1504499"/>
            <a:ext cx="558179" cy="409838"/>
            <a:chOff x="7025069" y="-2637566"/>
            <a:chExt cx="558179" cy="409838"/>
          </a:xfrm>
        </p:grpSpPr>
        <p:sp>
          <p:nvSpPr>
            <p:cNvPr id="34" name="Овал 33" descr="Маленький круг"/>
            <p:cNvSpPr/>
            <p:nvPr/>
          </p:nvSpPr>
          <p:spPr bwMode="blackWhite">
            <a:xfrm>
              <a:off x="7099239" y="-2637566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5" name="Текстовое поле 34" descr="Цифра 1"/>
            <p:cNvSpPr txBox="1"/>
            <p:nvPr/>
          </p:nvSpPr>
          <p:spPr bwMode="blackWhite">
            <a:xfrm>
              <a:off x="7025069" y="-2637566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Объект 17"/>
          <p:cNvSpPr txBox="1">
            <a:spLocks/>
          </p:cNvSpPr>
          <p:nvPr/>
        </p:nvSpPr>
        <p:spPr>
          <a:xfrm>
            <a:off x="1128958" y="1331108"/>
            <a:ext cx="10051740" cy="2084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Данный метод исследования представляет собой процесс получения информации через интерпретацию текста. В тексте можно найти слова с тем или иным значением, слова разных частей речи, повторы, рифмы, средства художественной выразительности, ошибки, несоответствие содержания текста иллюстрациям и т.д. Все это влияет на наше восприятие и понимание текста. Можно сопоставить текст на иностранном языке и его перевод.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Группа 35" descr="Маленький круг с цифрой 2, обозначающий действие 2"/>
          <p:cNvGrpSpPr/>
          <p:nvPr/>
        </p:nvGrpSpPr>
        <p:grpSpPr bwMode="blackWhite">
          <a:xfrm>
            <a:off x="541607" y="3554710"/>
            <a:ext cx="558179" cy="409838"/>
            <a:chOff x="3408860" y="-127190"/>
            <a:chExt cx="558179" cy="409838"/>
          </a:xfrm>
        </p:grpSpPr>
        <p:sp>
          <p:nvSpPr>
            <p:cNvPr id="37" name="Овал 36" descr="Маленький круг"/>
            <p:cNvSpPr/>
            <p:nvPr/>
          </p:nvSpPr>
          <p:spPr bwMode="blackWhite">
            <a:xfrm>
              <a:off x="3483030" y="-127190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8" name="ТекстовоеПоле 37" descr="Цифра 2"/>
            <p:cNvSpPr txBox="1"/>
            <p:nvPr/>
          </p:nvSpPr>
          <p:spPr bwMode="blackWhite">
            <a:xfrm>
              <a:off x="3408860" y="-10693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Объект 17"/>
          <p:cNvSpPr txBox="1">
            <a:spLocks/>
          </p:cNvSpPr>
          <p:nvPr/>
        </p:nvSpPr>
        <p:spPr>
          <a:xfrm>
            <a:off x="1099786" y="3481285"/>
            <a:ext cx="3339049" cy="2351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Интересно, что текстом ученые считают сегодня не только словесно выраженную информацию, но и графические изображения, и даже музыку.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66" y="2959316"/>
            <a:ext cx="4900492" cy="37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Виды проектов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Объект 17"/>
          <p:cNvSpPr txBox="1">
            <a:spLocks/>
          </p:cNvSpPr>
          <p:nvPr/>
        </p:nvSpPr>
        <p:spPr>
          <a:xfrm>
            <a:off x="541609" y="1524708"/>
            <a:ext cx="4323353" cy="455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Проект может быть:</a:t>
            </a:r>
          </a:p>
          <a:p>
            <a:pPr lvl="0"/>
            <a:r>
              <a:rPr lang="ru-RU" sz="2800" dirty="0"/>
              <a:t>исследовательским</a:t>
            </a:r>
          </a:p>
          <a:p>
            <a:pPr lvl="0"/>
            <a:r>
              <a:rPr lang="ru-RU" sz="2800" dirty="0"/>
              <a:t>информационным, </a:t>
            </a:r>
          </a:p>
          <a:p>
            <a:pPr lvl="0"/>
            <a:r>
              <a:rPr lang="ru-RU" sz="2800" dirty="0"/>
              <a:t>творческим, </a:t>
            </a:r>
          </a:p>
          <a:p>
            <a:pPr lvl="0"/>
            <a:r>
              <a:rPr lang="ru-RU" sz="2800" dirty="0"/>
              <a:t>социальным, </a:t>
            </a:r>
          </a:p>
          <a:p>
            <a:pPr lvl="0"/>
            <a:r>
              <a:rPr lang="ru-RU" sz="2800" dirty="0"/>
              <a:t>прикладным, </a:t>
            </a:r>
          </a:p>
          <a:p>
            <a:pPr lvl="0"/>
            <a:r>
              <a:rPr lang="ru-RU" sz="2800" dirty="0"/>
              <a:t>инновационным, </a:t>
            </a:r>
          </a:p>
          <a:p>
            <a:pPr lvl="0"/>
            <a:r>
              <a:rPr lang="ru-RU" sz="2800" dirty="0"/>
              <a:t>реферативным и др.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767" y="254406"/>
            <a:ext cx="4804275" cy="2951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07" y="1635700"/>
            <a:ext cx="4680346" cy="34539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27" y="3444230"/>
            <a:ext cx="5329687" cy="30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746" y="342746"/>
            <a:ext cx="10364451" cy="80191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Проектная деятельность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914398" y="1103086"/>
          <a:ext cx="9739087" cy="511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340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319" y="241146"/>
            <a:ext cx="10291254" cy="76203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Проектная деятельность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20915" y="1219201"/>
          <a:ext cx="10987314" cy="542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795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094" y="129682"/>
            <a:ext cx="10171192" cy="52346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Проектная деятельность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3774" y="1402672"/>
            <a:ext cx="10363826" cy="49004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798285" y="827314"/>
          <a:ext cx="10566400" cy="585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127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Этапы проектирования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8" name="Группа 17" descr="Маленький круг с цифрой 1, обозначающий действие 1"/>
          <p:cNvGrpSpPr/>
          <p:nvPr/>
        </p:nvGrpSpPr>
        <p:grpSpPr bwMode="blackWhite">
          <a:xfrm>
            <a:off x="464708" y="1829410"/>
            <a:ext cx="558179" cy="409838"/>
            <a:chOff x="6953426" y="711274"/>
            <a:chExt cx="558179" cy="409838"/>
          </a:xfrm>
        </p:grpSpPr>
        <p:sp>
          <p:nvSpPr>
            <p:cNvPr id="19" name="Овал 18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0" name="Текстовое поле 19" descr="Цифра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Объект 17"/>
          <p:cNvSpPr txBox="1">
            <a:spLocks/>
          </p:cNvSpPr>
          <p:nvPr/>
        </p:nvSpPr>
        <p:spPr>
          <a:xfrm>
            <a:off x="1056512" y="1788399"/>
            <a:ext cx="7776769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ru-RU" sz="2400" b="1" dirty="0"/>
              <a:t>Проект</a:t>
            </a:r>
            <a:r>
              <a:rPr lang="ru-RU" sz="2400" dirty="0"/>
              <a:t> – это замысел, план, творчество по плану.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3" name="Группа 32" descr="Маленький круг с цифрой 2, обозначающий действие 2"/>
          <p:cNvGrpSpPr/>
          <p:nvPr/>
        </p:nvGrpSpPr>
        <p:grpSpPr bwMode="blackWhite">
          <a:xfrm>
            <a:off x="452325" y="2906277"/>
            <a:ext cx="558179" cy="409838"/>
            <a:chOff x="6953426" y="711274"/>
            <a:chExt cx="558179" cy="409838"/>
          </a:xfrm>
        </p:grpSpPr>
        <p:sp>
          <p:nvSpPr>
            <p:cNvPr id="34" name="Овал 33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5" name="Текстовое поле 34" descr="Цифра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Объект 17"/>
          <p:cNvSpPr txBox="1">
            <a:spLocks/>
          </p:cNvSpPr>
          <p:nvPr/>
        </p:nvSpPr>
        <p:spPr>
          <a:xfrm>
            <a:off x="1005449" y="2457565"/>
            <a:ext cx="10058331" cy="1299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2000"/>
              </a:spcAft>
              <a:buNone/>
              <a:defRPr/>
            </a:pPr>
            <a:r>
              <a:rPr lang="ru-RU" sz="2400" b="1" dirty="0"/>
              <a:t>Проектирование</a:t>
            </a:r>
            <a:r>
              <a:rPr lang="ru-RU" sz="2400" dirty="0"/>
              <a:t> может быть представлено как последовательное выполнение серии четко определенных, алгоритмизированных шагов для получения результата.</a:t>
            </a:r>
          </a:p>
          <a:p>
            <a:pPr marL="0" lvl="0" indent="0" rtl="0">
              <a:spcAft>
                <a:spcPts val="2000"/>
              </a:spcAft>
              <a:buNone/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Группа 21" descr="Маленький круг с цифрой 3, обозначающий действие 3"/>
          <p:cNvGrpSpPr/>
          <p:nvPr/>
        </p:nvGrpSpPr>
        <p:grpSpPr bwMode="blackWhite">
          <a:xfrm>
            <a:off x="454853" y="3966855"/>
            <a:ext cx="558179" cy="409838"/>
            <a:chOff x="6953426" y="711274"/>
            <a:chExt cx="558179" cy="409838"/>
          </a:xfrm>
        </p:grpSpPr>
        <p:sp>
          <p:nvSpPr>
            <p:cNvPr id="24" name="Овал 23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0" name="Надпись 29" descr="Цифра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Объект 17"/>
          <p:cNvSpPr txBox="1">
            <a:spLocks/>
          </p:cNvSpPr>
          <p:nvPr/>
        </p:nvSpPr>
        <p:spPr>
          <a:xfrm>
            <a:off x="1084675" y="3694768"/>
            <a:ext cx="9400475" cy="1315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Aft>
                <a:spcPts val="600"/>
              </a:spcAft>
              <a:buNone/>
              <a:defRPr/>
            </a:pPr>
            <a:r>
              <a:rPr lang="ru-RU" sz="2400" b="1" dirty="0"/>
              <a:t>Проектная деятельность</a:t>
            </a:r>
            <a:r>
              <a:rPr lang="ru-RU" sz="2400" dirty="0"/>
              <a:t> всегда предполагает составление четкого плана проводимых изысканий, требует ясного формулирования и осознания изучаемой проблемы, выработку реальных гипотез, их проверку в соответствии с четким планом и т.п.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7" name="Группа 36" descr="Маленький круг с цифрой 4, обозначающий действие 4"/>
          <p:cNvGrpSpPr/>
          <p:nvPr/>
        </p:nvGrpSpPr>
        <p:grpSpPr bwMode="blackWhite">
          <a:xfrm>
            <a:off x="469864" y="5318259"/>
            <a:ext cx="558179" cy="409838"/>
            <a:chOff x="6953426" y="711274"/>
            <a:chExt cx="558179" cy="409838"/>
          </a:xfrm>
        </p:grpSpPr>
        <p:sp>
          <p:nvSpPr>
            <p:cNvPr id="38" name="Овал 37" descr="Маленький круг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39" name="Надпись 38" descr="Цифра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Объект 17"/>
          <p:cNvSpPr txBox="1">
            <a:spLocks/>
          </p:cNvSpPr>
          <p:nvPr/>
        </p:nvSpPr>
        <p:spPr>
          <a:xfrm>
            <a:off x="1041886" y="5126330"/>
            <a:ext cx="10863069" cy="1396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/>
              <a:t>Исследование</a:t>
            </a:r>
            <a:r>
              <a:rPr lang="ru-RU" sz="2000" dirty="0"/>
              <a:t> – процесс выработки новых знаний, истинное </a:t>
            </a:r>
            <a:r>
              <a:rPr lang="ru-RU" sz="2000" dirty="0" smtClean="0"/>
              <a:t>творчество. Исследование </a:t>
            </a:r>
            <a:r>
              <a:rPr lang="ru-RU" sz="2000" dirty="0"/>
              <a:t>- это поиск истины, неизвестного, новых знаний. При этом исследователь не всегда знает, что принесет ему сделанное в ходе исследования открытие.</a:t>
            </a:r>
            <a:br>
              <a:rPr lang="ru-RU" sz="2000" dirty="0"/>
            </a:b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Методы исследования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521207" y="1479996"/>
            <a:ext cx="10921576" cy="498294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/>
              <a:t>Методы эмпирического уровня:</a:t>
            </a:r>
            <a:endParaRPr lang="ru-RU" sz="8000" dirty="0"/>
          </a:p>
          <a:p>
            <a:pPr marL="1143000" lvl="0" indent="-1143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/>
              <a:t>наблюдение;</a:t>
            </a:r>
          </a:p>
          <a:p>
            <a:pPr marL="1143000" lvl="0" indent="-1143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/>
              <a:t>интервью;</a:t>
            </a:r>
          </a:p>
          <a:p>
            <a:pPr marL="1143000" lvl="0" indent="-1143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/>
              <a:t>анкетирование;</a:t>
            </a:r>
          </a:p>
          <a:p>
            <a:pPr marL="1143000" lvl="0" indent="-1143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/>
              <a:t>опрос;</a:t>
            </a:r>
          </a:p>
          <a:p>
            <a:pPr marL="1143000" lvl="0" indent="-1143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/>
              <a:t>собеседование;</a:t>
            </a:r>
          </a:p>
          <a:p>
            <a:pPr marL="1143000" lvl="0" indent="-1143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/>
              <a:t>тестирование;</a:t>
            </a:r>
          </a:p>
          <a:p>
            <a:pPr marL="1143000" lvl="0" indent="-1143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/>
              <a:t>фотографирование;</a:t>
            </a:r>
          </a:p>
          <a:p>
            <a:pPr marL="1143000" lvl="0" indent="-1143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/>
              <a:t>счет;</a:t>
            </a:r>
          </a:p>
          <a:p>
            <a:pPr marL="1143000" lvl="0" indent="-1143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/>
              <a:t>измерение;</a:t>
            </a:r>
          </a:p>
          <a:p>
            <a:pPr marL="1143000" lvl="0" indent="-1143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/>
              <a:t>сравнение.</a:t>
            </a:r>
          </a:p>
          <a:p>
            <a:r>
              <a:rPr lang="ru-RU" sz="8000" dirty="0"/>
              <a:t>С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8000" dirty="0" smtClean="0"/>
              <a:t>помощью </a:t>
            </a:r>
            <a:r>
              <a:rPr lang="ru-RU" sz="8000" dirty="0"/>
              <a:t>этих методов исследовательской работы изучаются конкретные явления или процессы, на основе которых формируются гипотезы, делается анализ и формулируются выводы.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10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Методы исследования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539495" y="1331651"/>
            <a:ext cx="10362283" cy="47673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/>
              <a:t>Методы экспериментально-теоретического уровня:</a:t>
            </a:r>
            <a:endParaRPr lang="ru-RU" sz="2000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эксперимент;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лабораторный опыт;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анализ;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моделирование;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исторический;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логический;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синтез;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индукция;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дедукция;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гипотетический.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/>
              <a:t>Эти </a:t>
            </a:r>
            <a:r>
              <a:rPr lang="ru-RU" sz="2000" dirty="0"/>
              <a:t>методы исследования помогают не только собрать факты, но и проверить их, систематизировать, выявить неслучайные зависимости и определить причины и следствия.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5351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Методы исследования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1143518" cy="465447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/>
              <a:t>Методы теоретического уровня:</a:t>
            </a:r>
            <a:endParaRPr lang="ru-RU" sz="8000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0" dirty="0" smtClean="0"/>
          </a:p>
          <a:p>
            <a:pPr marL="1143000" lvl="0" indent="-1143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 smtClean="0"/>
              <a:t>изучение </a:t>
            </a:r>
            <a:r>
              <a:rPr lang="ru-RU" sz="8000" dirty="0"/>
              <a:t>и обобщение;</a:t>
            </a:r>
          </a:p>
          <a:p>
            <a:pPr marL="1143000" lvl="0" indent="-1143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/>
              <a:t>абстрагирование;</a:t>
            </a:r>
          </a:p>
          <a:p>
            <a:pPr marL="1143000" lvl="0" indent="-1143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/>
              <a:t>идеализация;</a:t>
            </a:r>
          </a:p>
          <a:p>
            <a:pPr marL="1143000" lvl="0" indent="-1143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/>
              <a:t>формализация;</a:t>
            </a:r>
          </a:p>
          <a:p>
            <a:pPr marL="1143000" lvl="0" indent="-1143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/>
              <a:t>анализ и синтез;</a:t>
            </a:r>
          </a:p>
          <a:p>
            <a:pPr marL="1143000" lvl="0" indent="-1143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8000" dirty="0"/>
              <a:t>индукция и </a:t>
            </a:r>
            <a:r>
              <a:rPr lang="ru-RU" sz="8000" dirty="0" smtClean="0"/>
              <a:t>дедукция.</a:t>
            </a:r>
            <a:endParaRPr lang="ru-RU" sz="8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80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 smtClean="0"/>
              <a:t>Эти </a:t>
            </a:r>
            <a:r>
              <a:rPr lang="ru-RU" sz="8000" dirty="0"/>
              <a:t>методы исследования позволяют производить логическое исследование собранных фактов, вырабатывать понятия и суждения, делать умозаключения и теоретические обобщения.</a:t>
            </a:r>
          </a:p>
          <a:p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836512643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54_TF10001108" id="{AD03B7F0-D966-4354-AC03-7A90B59AFB51}" vid="{C94E022A-E681-4920-85C8-04125627F5A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purl.org/dc/terms/"/>
    <ds:schemaRef ds:uri="16c05727-aa75-4e4a-9b5f-8a80a1165891"/>
    <ds:schemaRef ds:uri="http://schemas.microsoft.com/office/2006/documentManagement/types"/>
    <ds:schemaRef ds:uri="http://purl.org/dc/elements/1.1/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Добро пожаловать в PowerPoint 2016</Template>
  <TotalTime>0</TotalTime>
  <Words>607</Words>
  <Application>Microsoft Office PowerPoint</Application>
  <PresentationFormat>Широкоэкранный</PresentationFormat>
  <Paragraphs>94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Segoe UI</vt:lpstr>
      <vt:lpstr>Segoe UI Light</vt:lpstr>
      <vt:lpstr>Segoe UI Semibold</vt:lpstr>
      <vt:lpstr>Times New Roman</vt:lpstr>
      <vt:lpstr>WelcomeDoc</vt:lpstr>
      <vt:lpstr>Проектная деятельность в 10 классе</vt:lpstr>
      <vt:lpstr>Виды проектов</vt:lpstr>
      <vt:lpstr>Проектная деятельность</vt:lpstr>
      <vt:lpstr>Проектная деятельность</vt:lpstr>
      <vt:lpstr>Проектная деятельность</vt:lpstr>
      <vt:lpstr>Этапы проектирования</vt:lpstr>
      <vt:lpstr>Методы исследования</vt:lpstr>
      <vt:lpstr>Методы исследования</vt:lpstr>
      <vt:lpstr>Методы исследования</vt:lpstr>
      <vt:lpstr>Изучение литературы и других источников информации</vt:lpstr>
      <vt:lpstr>Наблюдение</vt:lpstr>
      <vt:lpstr>Эксперимент</vt:lpstr>
      <vt:lpstr>Анализ текста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2020-09-01T09:21:35Z</dcterms:created>
  <dcterms:modified xsi:type="dcterms:W3CDTF">2020-09-01T10:19:38Z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