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2" r:id="rId3"/>
    <p:sldId id="257" r:id="rId4"/>
    <p:sldId id="283" r:id="rId5"/>
    <p:sldId id="260" r:id="rId6"/>
    <p:sldId id="28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E"/>
    <a:srgbClr val="FFFF00"/>
    <a:srgbClr val="FF99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6" autoAdjust="0"/>
  </p:normalViewPr>
  <p:slideViewPr>
    <p:cSldViewPr snapToGrid="0">
      <p:cViewPr varScale="1">
        <p:scale>
          <a:sx n="92" d="100"/>
          <a:sy n="92" d="100"/>
        </p:scale>
        <p:origin x="11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336D-4487-4928-BF04-3FFAB0BFE5A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CB4C-BB22-44B2-B689-5D93BC748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7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ООО предполагает обязательное ведение проектной и исследовательской деятельности в основной школе. В главных нормативных документах (ООП ООО и Положении о системе оценивания планируемых результатов) определены особенности оценка за выполнение итоговых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контрольных работ по всем учебным предметам; оценка за выполнение итоговой комплексной работы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межпредметной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основе; оценка за выполнение и защиту индивидуального проекта; оценки за работы, выносимые на государственную итоговую аттестацию (ОГЭ). Именно поэтому каждый выпускник 9 класса обязан написать и защитить итоговый проект.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CB4C-BB22-44B2-B689-5D93BC7484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7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свои уроках два года подряд пыталась организовать работу по проведению индивидуальных проектов. </a:t>
            </a:r>
            <a:r>
              <a:rPr lang="ru-RU" baseline="0" dirty="0" smtClean="0"/>
              <a:t>В тематическом планировании есть часы на проектную деятельность.  Один год давала одну тему для всех. Второй год предложила список возможных тем и дала возможность выбрать. </a:t>
            </a:r>
          </a:p>
          <a:p>
            <a:r>
              <a:rPr lang="ru-RU" baseline="0" dirty="0" smtClean="0"/>
              <a:t>Столкнулась </a:t>
            </a:r>
            <a:r>
              <a:rPr lang="ru-RU" baseline="0" dirty="0" smtClean="0"/>
              <a:t>с проблемами: отсутствие самостоятельности; </a:t>
            </a:r>
            <a:endParaRPr lang="ru-RU" baseline="0" dirty="0" smtClean="0"/>
          </a:p>
          <a:p>
            <a:r>
              <a:rPr lang="ru-RU" baseline="0" dirty="0" smtClean="0"/>
              <a:t>- так </a:t>
            </a:r>
            <a:r>
              <a:rPr lang="ru-RU" baseline="0" dirty="0" smtClean="0"/>
              <a:t>как предмет один и не всем интересен, то затруднён выбор темы; </a:t>
            </a:r>
            <a:endParaRPr lang="ru-RU" baseline="0" dirty="0" smtClean="0"/>
          </a:p>
          <a:p>
            <a:r>
              <a:rPr lang="ru-RU" baseline="0" dirty="0" smtClean="0"/>
              <a:t>- не </a:t>
            </a:r>
            <a:r>
              <a:rPr lang="ru-RU" baseline="0" dirty="0" smtClean="0"/>
              <a:t>умеют работать с большими объёмами информации, самостоятельно формулировать свои мысли.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CB4C-BB22-44B2-B689-5D93BC7484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4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Признаки проекта: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Есть конкретная дата начала. (НАЧАЛО УЧЕБНОГО ГОДА – СЕНТЯБРЬ)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Есть конкретная дата конца или конечный результат. (????)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Результат проекта уникален. Уникальный не значит абсолютно новый для всех, он может быть уникальным для Вас.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(ЗАЩИТА)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CB4C-BB22-44B2-B689-5D93BC7484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9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этом учебном году хотелось бы попробовать предложить выполнение итогового проекта учащимся 9-х классов. В сентябре обычно проводится предварительный</a:t>
            </a:r>
            <a:r>
              <a:rPr lang="ru-RU" baseline="0" dirty="0" smtClean="0"/>
              <a:t> опрос по выбору экзаменов. Детям, которые выбрали информатику, хочу предложить попробовать свои силы в проектной деятельности. </a:t>
            </a:r>
            <a:r>
              <a:rPr lang="ru-RU" dirty="0" smtClean="0"/>
              <a:t>Проект должен быть индивидуальным, не групповым. Отказаться от предложения учащимся конкретной темы, дать только направления, тему выбирают </a:t>
            </a:r>
            <a:r>
              <a:rPr lang="ru-RU" smtClean="0"/>
              <a:t>и обосновывают </a:t>
            </a:r>
            <a:r>
              <a:rPr lang="ru-RU" dirty="0" smtClean="0"/>
              <a:t>сами.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CB4C-BB22-44B2-B689-5D93BC7484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7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CB4C-BB22-44B2-B689-5D93BC7484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D3BD-DA0A-4460-ACDD-922E0F5E1611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DA4F-7B20-459E-AF6D-26FC96235F11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61D6-6B05-4654-B03D-AB532D54429C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2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FC58-A093-4B99-AC2F-0B4C75D0FB8A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075-7442-48C3-BD50-4D3DA5EA8371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7A18-53F1-4FDA-8679-4D9F2538563C}" type="datetime1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4381-18F1-40BA-90F7-E470AE29A460}" type="datetime1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2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754-9DC5-4FF8-BD7E-A3557D0920B5}" type="datetime1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8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39F4-1B4B-4EE8-9B07-AA77E5920A20}" type="datetime1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7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605A-4B04-4B32-887F-0D48D0D0F3AC}" type="datetime1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0AC2-20BF-4232-958A-15FE67CE60B2}" type="datetime1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7B06B-A82B-4F53-A3E3-AFED58A4414D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04C8-FCFE-4A15-894A-B2CAA2321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60;&#1043;&#1054;&#1057;%20&#1057;&#1054;&#1054;%20&#1074;&#1099;&#1087;&#1080;&#1089;&#1082;&#1072;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atvsos.edusite.ru/p90aa1.html" TargetMode="External"/><Relationship Id="rId4" Type="http://schemas.openxmlformats.org/officeDocument/2006/relationships/hyperlink" Target="!!!!!!%20&#1044;&#1085;&#1077;&#1074;&#1085;&#1080;&#108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04" y="1078992"/>
            <a:ext cx="11777472" cy="1556737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Индивидуальный итоговый проект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9-11 </a:t>
            </a:r>
            <a:r>
              <a:rPr lang="ru-RU" sz="4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класс</a:t>
            </a:r>
            <a:endParaRPr lang="ru-RU" sz="49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2140" y="2514600"/>
            <a:ext cx="9525000" cy="434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537" y="-1"/>
            <a:ext cx="4044463" cy="8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69" y="1227748"/>
            <a:ext cx="11518275" cy="49532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Российские </a:t>
            </a:r>
            <a:r>
              <a:rPr lang="ru-RU" sz="2400" dirty="0"/>
              <a:t>школы с 2011 года постепенно переходят на работу по федеральным государственным образовательным стандартам (ФГОС) основного общего образования. В 2020 году </a:t>
            </a:r>
            <a:r>
              <a:rPr lang="ru-RU" sz="2400" dirty="0" smtClean="0"/>
              <a:t>будет первый выпуск учащихся 9-х классов, которые </a:t>
            </a:r>
            <a:r>
              <a:rPr lang="ru-RU" sz="2400" dirty="0"/>
              <a:t>с 5 </a:t>
            </a:r>
            <a:r>
              <a:rPr lang="ru-RU" sz="2400" dirty="0" smtClean="0"/>
              <a:t>класса </a:t>
            </a:r>
            <a:r>
              <a:rPr lang="ru-RU" sz="2400" dirty="0"/>
              <a:t>обучались на основе </a:t>
            </a:r>
            <a:r>
              <a:rPr lang="ru-RU" sz="2400" dirty="0" smtClean="0"/>
              <a:t>ФГОС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 smtClean="0"/>
              <a:t>Выписка из ФГОС ООО:</a:t>
            </a:r>
            <a:endParaRPr lang="ru-RU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Выполнение</a:t>
            </a:r>
            <a:r>
              <a:rPr lang="ru-RU" sz="2400" dirty="0" smtClean="0"/>
              <a:t> </a:t>
            </a:r>
            <a:r>
              <a:rPr lang="ru-RU" sz="2400" dirty="0"/>
              <a:t>индивидуального итогового проекта </a:t>
            </a:r>
            <a:r>
              <a:rPr lang="ru-RU" sz="2400" b="1" dirty="0">
                <a:solidFill>
                  <a:srgbClr val="C00000"/>
                </a:solidFill>
              </a:rPr>
              <a:t>обязательно для каждого обучающегося</a:t>
            </a:r>
            <a:r>
              <a:rPr lang="ru-RU" sz="2400" dirty="0"/>
              <a:t>, его невыполнение равноценно получению неудовлетворительной оценки по любому учебному </a:t>
            </a:r>
            <a:r>
              <a:rPr lang="ru-RU" sz="2400" dirty="0" smtClean="0"/>
              <a:t>предмету.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Индивидуальный итоговый проект </a:t>
            </a:r>
            <a:r>
              <a:rPr lang="ru-RU" sz="2400" dirty="0"/>
              <a:t>– одна из форм промежуточной аттестации.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Результаты</a:t>
            </a:r>
            <a:r>
              <a:rPr lang="ru-RU" sz="2400" dirty="0" smtClean="0"/>
              <a:t> </a:t>
            </a:r>
            <a:r>
              <a:rPr lang="ru-RU" sz="2400" dirty="0"/>
              <a:t>выполнения индивидуального итогового проекта могут рассматриваться как </a:t>
            </a:r>
            <a:r>
              <a:rPr lang="ru-RU" sz="2400" b="1" dirty="0">
                <a:solidFill>
                  <a:srgbClr val="C00000"/>
                </a:solidFill>
              </a:rPr>
              <a:t>дополнительное основание при зачислении выпускника 9 класса на</a:t>
            </a:r>
            <a:r>
              <a:rPr lang="ru-RU" sz="2400" dirty="0"/>
              <a:t> избранное им </a:t>
            </a:r>
            <a:r>
              <a:rPr lang="ru-RU" sz="2400" b="1" dirty="0" smtClean="0">
                <a:solidFill>
                  <a:srgbClr val="C00000"/>
                </a:solidFill>
              </a:rPr>
              <a:t>направление </a:t>
            </a:r>
            <a:r>
              <a:rPr lang="ru-RU" sz="2400" b="1" dirty="0">
                <a:solidFill>
                  <a:srgbClr val="C00000"/>
                </a:solidFill>
              </a:rPr>
              <a:t>профильного обучения на уровне среднего общего образования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hlinkClick r:id="rId3" action="ppaction://hlinkfile"/>
              </a:rPr>
              <a:t>Ссылка на ФГОС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42" y="0"/>
            <a:ext cx="12192000" cy="96715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Почему….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485" y="5839680"/>
            <a:ext cx="4688515" cy="10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42" y="0"/>
            <a:ext cx="12192000" cy="96715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 чего начать?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062" y="1225296"/>
            <a:ext cx="115671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Выбор учебного предмета, темы проекта по этому предмету и руководителя проекта.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Индивидуальный итоговый проект </a:t>
            </a:r>
            <a:r>
              <a:rPr lang="ru-RU" sz="2400" dirty="0" smtClean="0"/>
              <a:t>-разрабатывается </a:t>
            </a:r>
            <a:r>
              <a:rPr lang="ru-RU" sz="2400" dirty="0"/>
              <a:t>по учебному предмету. Работа над проектом предусматривает </a:t>
            </a:r>
            <a:r>
              <a:rPr lang="ru-RU" sz="2400" b="1" dirty="0">
                <a:solidFill>
                  <a:srgbClr val="C00000"/>
                </a:solidFill>
              </a:rPr>
              <a:t>самостоятельное изучение материала с целью углубления и расширения знаний </a:t>
            </a:r>
            <a:r>
              <a:rPr lang="ru-RU" sz="2400" dirty="0"/>
              <a:t>или способов деятельности</a:t>
            </a:r>
            <a:r>
              <a:rPr lang="ru-RU" sz="2400" dirty="0" smtClean="0"/>
              <a:t>. </a:t>
            </a:r>
          </a:p>
          <a:p>
            <a:pPr algn="just"/>
            <a:endParaRPr lang="ru-RU" sz="1000" dirty="0"/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формулировании темы проекта следует придерживаться правила: чем она уже, тем больше слов содержится в ее формулировке. Малое количество слов свидетельствует о расплывчатости, отсутствие конкретности в содержании работы.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062" y="4666349"/>
            <a:ext cx="5522411" cy="1569660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r>
              <a:rPr lang="ru-RU" sz="2400" b="1" dirty="0" smtClean="0">
                <a:solidFill>
                  <a:srgbClr val="C00000"/>
                </a:solidFill>
              </a:rPr>
              <a:t>ПРОБЛЕМА: Отсутствие у обучающихся навыков самооценки, самоконтроля и самостоятельной </a:t>
            </a:r>
            <a:r>
              <a:rPr lang="ru-RU" sz="2400" b="1" dirty="0" smtClean="0">
                <a:solidFill>
                  <a:srgbClr val="C00000"/>
                </a:solidFill>
              </a:rPr>
              <a:t>работы</a:t>
            </a:r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3" y="4666349"/>
            <a:ext cx="1569660" cy="1569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485" y="5839680"/>
            <a:ext cx="4688515" cy="10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7669" y="950366"/>
            <a:ext cx="2883813" cy="82168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ПРОЕКТ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9654" y="815685"/>
            <a:ext cx="2909455" cy="109104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РОБЛЕМА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4459" y="2556964"/>
            <a:ext cx="2909455" cy="109104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ЛАН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751" y="4567605"/>
            <a:ext cx="2909455" cy="109104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ОИСК ИНФОРМАЦИИ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7696" y="4567606"/>
            <a:ext cx="2909455" cy="109104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РОДУКТ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7141" y="2556964"/>
            <a:ext cx="3185150" cy="1091045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РЕЗЕНТАЦИЯ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3"/>
            <a:endCxn id="7" idx="0"/>
          </p:cNvCxnSpPr>
          <p:nvPr/>
        </p:nvCxnSpPr>
        <p:spPr>
          <a:xfrm>
            <a:off x="7419109" y="1361208"/>
            <a:ext cx="2270078" cy="11957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  <a:endCxn id="8" idx="0"/>
          </p:cNvCxnSpPr>
          <p:nvPr/>
        </p:nvCxnSpPr>
        <p:spPr>
          <a:xfrm flipH="1">
            <a:off x="8403479" y="3648009"/>
            <a:ext cx="1285708" cy="9195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1"/>
            <a:endCxn id="9" idx="3"/>
          </p:cNvCxnSpPr>
          <p:nvPr/>
        </p:nvCxnSpPr>
        <p:spPr>
          <a:xfrm flipH="1">
            <a:off x="5577151" y="5113128"/>
            <a:ext cx="137160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  <a:endCxn id="10" idx="2"/>
          </p:cNvCxnSpPr>
          <p:nvPr/>
        </p:nvCxnSpPr>
        <p:spPr>
          <a:xfrm flipH="1" flipV="1">
            <a:off x="2189716" y="3648009"/>
            <a:ext cx="477980" cy="14651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36918" y="2556964"/>
            <a:ext cx="2421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5 «П»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694303" y="1772048"/>
            <a:ext cx="1041185" cy="9503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485" y="5839680"/>
            <a:ext cx="4688515" cy="10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4252"/>
          </a:xfrm>
          <a:solidFill>
            <a:srgbClr val="0075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4000" b="1" dirty="0" smtClean="0">
                <a:effectLst/>
              </a:rPr>
              <a:t>2019-2020 учебный год</a:t>
            </a:r>
            <a:endParaRPr lang="ru-RU" sz="4000" b="1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512" y="5230321"/>
            <a:ext cx="10710683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Обучающиеся 9-х классов, выбравшие ОГЭ по информатике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Сроки выполнения проекта: сентябрь – декабрь;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Внеурочная деятельность ?????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954" y="4864324"/>
            <a:ext cx="60305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ru-RU" sz="100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33" y="948892"/>
            <a:ext cx="103488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Примерные направления для выбора темы проекта учащимися: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От счета на пальцах до персонального </a:t>
            </a:r>
            <a:r>
              <a:rPr lang="ru-RU" sz="2000" dirty="0" smtClean="0"/>
              <a:t>компьютера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Алгоритмы </a:t>
            </a:r>
            <a:r>
              <a:rPr lang="ru-RU" sz="2000" dirty="0"/>
              <a:t>в нашей </a:t>
            </a:r>
            <a:r>
              <a:rPr lang="ru-RU" sz="2000" dirty="0" smtClean="0"/>
              <a:t>жизни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АРМ </a:t>
            </a:r>
            <a:r>
              <a:rPr lang="ru-RU" sz="2000" dirty="0"/>
              <a:t>классного </a:t>
            </a:r>
            <a:r>
              <a:rPr lang="ru-RU" sz="2000" dirty="0" smtClean="0"/>
              <a:t>руководителя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Диаграммы </a:t>
            </a:r>
            <a:r>
              <a:rPr lang="ru-RU" sz="2000" dirty="0"/>
              <a:t>вокруг </a:t>
            </a:r>
            <a:r>
              <a:rPr lang="ru-RU" sz="2000" dirty="0" smtClean="0"/>
              <a:t>нас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Поиск информации в сети Интернет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Интернет в жизни человека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Приложение </a:t>
            </a:r>
            <a:r>
              <a:rPr lang="en-US" sz="2000" dirty="0" smtClean="0"/>
              <a:t>Power Point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Создание документов в текстовом процессоре </a:t>
            </a:r>
            <a:r>
              <a:rPr lang="en-US" sz="2000" dirty="0" smtClean="0"/>
              <a:t>MS</a:t>
            </a:r>
            <a:r>
              <a:rPr lang="ru-RU" sz="2000" dirty="0" smtClean="0"/>
              <a:t> </a:t>
            </a:r>
            <a:r>
              <a:rPr lang="en-US" sz="2000" dirty="0" smtClean="0"/>
              <a:t>Word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Сетевое взаимодействие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Влияние </a:t>
            </a:r>
            <a:r>
              <a:rPr lang="ru-RU" sz="2000" dirty="0"/>
              <a:t>компьютера на психику </a:t>
            </a:r>
            <a:r>
              <a:rPr lang="ru-RU" sz="2000" dirty="0" smtClean="0"/>
              <a:t>детей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Компьютер </a:t>
            </a:r>
            <a:r>
              <a:rPr lang="ru-RU" sz="2000" dirty="0"/>
              <a:t>и его воздействие на поведение, психологию </a:t>
            </a:r>
            <a:r>
              <a:rPr lang="ru-RU" sz="2000" dirty="0" smtClean="0"/>
              <a:t>человека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Компьютерные </a:t>
            </a:r>
            <a:r>
              <a:rPr lang="ru-RU" sz="2000" dirty="0"/>
              <a:t>вирусы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035" y="1772741"/>
            <a:ext cx="3564161" cy="2958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61064" cy="7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715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Апробация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3825" b="26346"/>
          <a:stretch/>
        </p:blipFill>
        <p:spPr>
          <a:xfrm>
            <a:off x="3461653" y="4343400"/>
            <a:ext cx="4263685" cy="21245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685780"/>
            <a:ext cx="9514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4" action="ppaction://hlinkfile"/>
              </a:rPr>
              <a:t>Дневник выполнения проекта</a:t>
            </a:r>
            <a:endParaRPr lang="ru-RU" sz="4000" dirty="0" smtClean="0"/>
          </a:p>
          <a:p>
            <a:r>
              <a:rPr lang="ru-RU" sz="4000" dirty="0" smtClean="0"/>
              <a:t>Информация о проектной деятельности: </a:t>
            </a:r>
            <a:r>
              <a:rPr lang="en-US" sz="4000" i="1" dirty="0">
                <a:hlinkClick r:id="rId5"/>
              </a:rPr>
              <a:t>https://matvsos.edusite.ru/p90aa1.html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02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588</Words>
  <Application>Microsoft Office PowerPoint</Application>
  <PresentationFormat>Широкоэкранный</PresentationFormat>
  <Paragraphs>60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Тема Office</vt:lpstr>
      <vt:lpstr>Индивидуальный итоговый проект 9-11 класс</vt:lpstr>
      <vt:lpstr>Почему….</vt:lpstr>
      <vt:lpstr>С чего начать?</vt:lpstr>
      <vt:lpstr>ПРОЕКТ</vt:lpstr>
      <vt:lpstr>2019-2020 учебный год</vt:lpstr>
      <vt:lpstr>Апробация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ОГЭ 2020</dc:title>
  <dc:creator>tatyana salifova</dc:creator>
  <cp:lastModifiedBy>tatyana salifova</cp:lastModifiedBy>
  <cp:revision>67</cp:revision>
  <dcterms:created xsi:type="dcterms:W3CDTF">2019-05-01T01:41:42Z</dcterms:created>
  <dcterms:modified xsi:type="dcterms:W3CDTF">2019-08-22T03:21:25Z</dcterms:modified>
</cp:coreProperties>
</file>